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150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tif>
</file>

<file path=ppt/media/image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5997" y="1079398"/>
            <a:ext cx="10046208" cy="5748122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9387" baseline="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5997" y="6827520"/>
            <a:ext cx="10046208" cy="2405888"/>
          </a:xfrm>
        </p:spPr>
        <p:txBody>
          <a:bodyPr>
            <a:normAutofit/>
          </a:bodyPr>
          <a:lstStyle>
            <a:lvl1pPr marL="0" indent="0" algn="l">
              <a:buNone/>
              <a:defRPr sz="2844" baseline="0">
                <a:solidFill>
                  <a:schemeClr val="tx1">
                    <a:lumMod val="85000"/>
                  </a:schemeClr>
                </a:solidFill>
              </a:defRPr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844"/>
            </a:lvl3pPr>
            <a:lvl4pPr marL="1950690" indent="0" algn="ctr">
              <a:buNone/>
              <a:defRPr sz="2844"/>
            </a:lvl4pPr>
            <a:lvl5pPr marL="2600919" indent="0" algn="ctr">
              <a:buNone/>
              <a:defRPr sz="2844"/>
            </a:lvl5pPr>
            <a:lvl6pPr marL="3251149" indent="0" algn="ctr">
              <a:buNone/>
              <a:defRPr sz="2844"/>
            </a:lvl6pPr>
            <a:lvl7pPr marL="3901379" indent="0" algn="ctr">
              <a:buNone/>
              <a:defRPr sz="2844"/>
            </a:lvl7pPr>
            <a:lvl8pPr marL="4551609" indent="0" algn="ctr">
              <a:buNone/>
              <a:defRPr sz="2844"/>
            </a:lvl8pPr>
            <a:lvl9pPr marL="5201839" indent="0" algn="ctr">
              <a:buNone/>
              <a:defRPr sz="2844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87680" cy="975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fld id="{B4554F2B-4BCF-4197-901F-D7CA0C5C3346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818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8BB0-1F20-4C6B-A56C-896A9F73FB4A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280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25281" y="541867"/>
            <a:ext cx="2641600" cy="8387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1" y="541867"/>
            <a:ext cx="8249920" cy="8387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C60DA-11B7-472A-AFEF-07FB059A27D8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146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464274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7316816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1F21A-8405-4DA5-BEAC-3D4CC71D54EA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8145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5997" y="1079398"/>
            <a:ext cx="10046208" cy="5748122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9387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5997" y="6827520"/>
            <a:ext cx="10046208" cy="2405888"/>
          </a:xfrm>
        </p:spPr>
        <p:txBody>
          <a:bodyPr anchor="t">
            <a:normAutofit/>
          </a:bodyPr>
          <a:lstStyle>
            <a:lvl1pPr marL="0" indent="0">
              <a:buNone/>
              <a:defRPr sz="284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85F84-9683-4B1B-940C-516296C3B9E2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87680" cy="975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5640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5997" y="2600962"/>
            <a:ext cx="4779264" cy="6188568"/>
          </a:xfrm>
        </p:spPr>
        <p:txBody>
          <a:bodyPr/>
          <a:lstStyle>
            <a:lvl1pPr>
              <a:defRPr sz="2560"/>
            </a:lvl1pPr>
            <a:lvl2pPr>
              <a:defRPr sz="2276"/>
            </a:lvl2pPr>
            <a:lvl3pPr>
              <a:defRPr sz="1991"/>
            </a:lvl3pPr>
            <a:lvl4pPr>
              <a:defRPr sz="1991"/>
            </a:lvl4pPr>
            <a:lvl5pPr>
              <a:defRPr sz="1991"/>
            </a:lvl5pPr>
            <a:lvl6pPr>
              <a:defRPr sz="1991"/>
            </a:lvl6pPr>
            <a:lvl7pPr>
              <a:defRPr sz="1991"/>
            </a:lvl7pPr>
            <a:lvl8pPr>
              <a:defRPr sz="1991"/>
            </a:lvl8pPr>
            <a:lvl9pPr>
              <a:defRPr sz="1991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4912" y="2600962"/>
            <a:ext cx="4779264" cy="6188568"/>
          </a:xfrm>
        </p:spPr>
        <p:txBody>
          <a:bodyPr/>
          <a:lstStyle>
            <a:lvl1pPr>
              <a:defRPr sz="2560"/>
            </a:lvl1pPr>
            <a:lvl2pPr>
              <a:defRPr sz="2276"/>
            </a:lvl2pPr>
            <a:lvl3pPr>
              <a:defRPr sz="1991"/>
            </a:lvl3pPr>
            <a:lvl4pPr>
              <a:defRPr sz="1991"/>
            </a:lvl4pPr>
            <a:lvl5pPr>
              <a:defRPr sz="1991"/>
            </a:lvl5pPr>
            <a:lvl6pPr>
              <a:defRPr sz="1991"/>
            </a:lvl6pPr>
            <a:lvl7pPr>
              <a:defRPr sz="1991"/>
            </a:lvl7pPr>
            <a:lvl8pPr>
              <a:defRPr sz="1991"/>
            </a:lvl8pPr>
            <a:lvl9pPr>
              <a:defRPr sz="1991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7B2AD-074C-4247-B20E-4BA1D1B80702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5505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5997" y="2442219"/>
            <a:ext cx="4779264" cy="1040384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560" b="0">
                <a:solidFill>
                  <a:schemeClr val="tx2"/>
                </a:solidFill>
              </a:defRPr>
            </a:lvl1pPr>
            <a:lvl2pPr marL="650230" indent="0">
              <a:buNone/>
              <a:defRPr sz="2560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5997" y="3566293"/>
            <a:ext cx="4779264" cy="5211947"/>
          </a:xfrm>
        </p:spPr>
        <p:txBody>
          <a:bodyPr/>
          <a:lstStyle>
            <a:lvl1pPr>
              <a:defRPr sz="2560"/>
            </a:lvl1pPr>
            <a:lvl2pPr>
              <a:defRPr sz="2276"/>
            </a:lvl2pPr>
            <a:lvl3pPr>
              <a:defRPr sz="1991"/>
            </a:lvl3pPr>
            <a:lvl4pPr>
              <a:defRPr sz="1991"/>
            </a:lvl4pPr>
            <a:lvl5pPr>
              <a:defRPr sz="1991"/>
            </a:lvl5pPr>
            <a:lvl6pPr>
              <a:defRPr sz="1991"/>
            </a:lvl6pPr>
            <a:lvl7pPr>
              <a:defRPr sz="1991"/>
            </a:lvl7pPr>
            <a:lvl8pPr>
              <a:defRPr sz="1991"/>
            </a:lvl8pPr>
            <a:lvl9pPr>
              <a:defRPr sz="1991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541415" y="2442219"/>
            <a:ext cx="4785766" cy="1040384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2560" b="0" kern="1200" spc="14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30046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84"/>
              </a:spcAft>
              <a:buClr>
                <a:schemeClr val="accent1"/>
              </a:buClr>
              <a:buSzPct val="8000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4912" y="3566293"/>
            <a:ext cx="4779264" cy="5211947"/>
          </a:xfrm>
        </p:spPr>
        <p:txBody>
          <a:bodyPr/>
          <a:lstStyle>
            <a:lvl1pPr>
              <a:defRPr sz="2560"/>
            </a:lvl1pPr>
            <a:lvl2pPr>
              <a:defRPr sz="2276"/>
            </a:lvl2pPr>
            <a:lvl3pPr>
              <a:defRPr sz="1991"/>
            </a:lvl3pPr>
            <a:lvl4pPr>
              <a:defRPr sz="1991"/>
            </a:lvl4pPr>
            <a:lvl5pPr>
              <a:defRPr sz="1991"/>
            </a:lvl5pPr>
            <a:lvl6pPr>
              <a:defRPr sz="1991"/>
            </a:lvl6pPr>
            <a:lvl7pPr>
              <a:defRPr sz="1991"/>
            </a:lvl7pPr>
            <a:lvl8pPr>
              <a:defRPr sz="1991"/>
            </a:lvl8pPr>
            <a:lvl9pPr>
              <a:defRPr sz="1991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C26FB-39E8-4A97-A330-257F2E3058A9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4868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405D-5078-464B-95D5-AD1D787A29C3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30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5EF8-B59A-48DF-A116-AFDAD4B003AB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5468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7331" y="650242"/>
            <a:ext cx="3413760" cy="2275836"/>
          </a:xfrm>
        </p:spPr>
        <p:txBody>
          <a:bodyPr anchor="b">
            <a:normAutofit/>
          </a:bodyPr>
          <a:lstStyle>
            <a:lvl1pPr>
              <a:defRPr sz="3982" b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4551" y="975360"/>
            <a:ext cx="6484338" cy="7802880"/>
          </a:xfrm>
        </p:spPr>
        <p:txBody>
          <a:bodyPr/>
          <a:lstStyle>
            <a:lvl1pPr>
              <a:defRPr sz="2560"/>
            </a:lvl1pPr>
            <a:lvl2pPr>
              <a:defRPr sz="2276"/>
            </a:lvl2pPr>
            <a:lvl3pPr>
              <a:defRPr sz="1991"/>
            </a:lvl3pPr>
            <a:lvl4pPr>
              <a:defRPr sz="1991"/>
            </a:lvl4pPr>
            <a:lvl5pPr>
              <a:defRPr sz="1991"/>
            </a:lvl5pPr>
            <a:lvl6pPr>
              <a:defRPr sz="1991"/>
            </a:lvl6pPr>
            <a:lvl7pPr>
              <a:defRPr sz="1991"/>
            </a:lvl7pPr>
            <a:lvl8pPr>
              <a:defRPr sz="1991"/>
            </a:lvl8pPr>
            <a:lvl9pPr>
              <a:defRPr sz="1991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7331" y="2986291"/>
            <a:ext cx="3413760" cy="5418668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1138"/>
              </a:spcBef>
              <a:buNone/>
              <a:defRPr sz="1849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4AEE7-DB1F-4DD1-9290-70ECE3C49600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87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7261013"/>
            <a:ext cx="12045696" cy="249258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5360" y="7477760"/>
            <a:ext cx="10647680" cy="1300480"/>
          </a:xfrm>
        </p:spPr>
        <p:txBody>
          <a:bodyPr anchor="b">
            <a:normAutofit/>
          </a:bodyPr>
          <a:lstStyle>
            <a:lvl1pPr>
              <a:defRPr sz="3982" b="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2"/>
            <a:ext cx="12045696" cy="7294468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4551">
                <a:solidFill>
                  <a:schemeClr val="bg1"/>
                </a:solidFill>
              </a:defRPr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5360" y="8687773"/>
            <a:ext cx="10647680" cy="84908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138"/>
              </a:spcBef>
              <a:buNone/>
              <a:defRPr sz="1849">
                <a:solidFill>
                  <a:schemeClr val="bg1">
                    <a:lumMod val="85000"/>
                  </a:schemeClr>
                </a:solidFill>
              </a:defRPr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F845D-AA64-4C6F-B170-8AA45DD4B329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5036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972544" y="0"/>
            <a:ext cx="1040384" cy="9753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5997" y="520192"/>
            <a:ext cx="10338816" cy="18852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5997" y="2600962"/>
            <a:ext cx="9168384" cy="6188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138071" y="1485053"/>
            <a:ext cx="2709332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93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28077EF-3DB9-4852-A8C8-9AA18A70A9F8}" type="datetimeFigureOut">
              <a:rPr lang="en-US" dirty="0"/>
              <a:t>2/21/2019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45963" y="5819987"/>
            <a:ext cx="5093547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93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05056" y="8778242"/>
            <a:ext cx="975360" cy="844409"/>
          </a:xfrm>
          <a:prstGeom prst="rect">
            <a:avLst/>
          </a:prstGeom>
        </p:spPr>
        <p:txBody>
          <a:bodyPr vert="horz" lIns="27432" tIns="45720" rIns="27432" bIns="45720" rtlCol="0" anchor="ctr">
            <a:normAutofit/>
          </a:bodyPr>
          <a:lstStyle>
            <a:lvl1pPr algn="ctr">
              <a:defRPr sz="455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740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5689" kern="1200" spc="-7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0092" indent="-260092" algn="l" defTabSz="1300460" rtl="0" eaLnBrk="1" latinLnBrk="0" hangingPunct="1">
        <a:lnSpc>
          <a:spcPct val="95000"/>
        </a:lnSpc>
        <a:spcBef>
          <a:spcPts val="1991"/>
        </a:spcBef>
        <a:spcAft>
          <a:spcPts val="284"/>
        </a:spcAft>
        <a:buClr>
          <a:schemeClr val="accent1"/>
        </a:buClr>
        <a:buSzPct val="80000"/>
        <a:buFont typeface="Arial" pitchFamily="34" charset="0"/>
        <a:buChar char="•"/>
        <a:defRPr sz="2560" kern="1200" spc="14" baseline="0">
          <a:solidFill>
            <a:schemeClr val="tx1"/>
          </a:solidFill>
          <a:latin typeface="+mn-lt"/>
          <a:ea typeface="+mn-ea"/>
          <a:cs typeface="+mn-cs"/>
        </a:defRPr>
      </a:lvl1pPr>
      <a:lvl2pPr marL="650230" indent="-260092" algn="l" defTabSz="1300460" rtl="0" eaLnBrk="1" latinLnBrk="0" hangingPunct="1">
        <a:lnSpc>
          <a:spcPct val="90000"/>
        </a:lnSpc>
        <a:spcBef>
          <a:spcPts val="427"/>
        </a:spcBef>
        <a:spcAft>
          <a:spcPts val="427"/>
        </a:spcAft>
        <a:buClr>
          <a:schemeClr val="accent1"/>
        </a:buClr>
        <a:buFont typeface="Wingdings 2" pitchFamily="18" charset="2"/>
        <a:buChar char="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040368" indent="-260092" algn="l" defTabSz="1300460" rtl="0" eaLnBrk="1" latinLnBrk="0" hangingPunct="1">
        <a:lnSpc>
          <a:spcPct val="90000"/>
        </a:lnSpc>
        <a:spcBef>
          <a:spcPts val="427"/>
        </a:spcBef>
        <a:spcAft>
          <a:spcPts val="427"/>
        </a:spcAft>
        <a:buClr>
          <a:schemeClr val="accent1"/>
        </a:buClr>
        <a:buFont typeface="Wingdings 2" pitchFamily="18" charset="2"/>
        <a:buChar char=""/>
        <a:defRPr sz="199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430506" indent="-260092" algn="l" defTabSz="1300460" rtl="0" eaLnBrk="1" latinLnBrk="0" hangingPunct="1">
        <a:lnSpc>
          <a:spcPct val="90000"/>
        </a:lnSpc>
        <a:spcBef>
          <a:spcPts val="427"/>
        </a:spcBef>
        <a:spcAft>
          <a:spcPts val="427"/>
        </a:spcAft>
        <a:buClr>
          <a:schemeClr val="accent1"/>
        </a:buClr>
        <a:buFont typeface="Wingdings 2" pitchFamily="18" charset="2"/>
        <a:buChar char=""/>
        <a:defRPr sz="199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0644" indent="-260092" algn="l" defTabSz="1300460" rtl="0" eaLnBrk="1" latinLnBrk="0" hangingPunct="1">
        <a:lnSpc>
          <a:spcPct val="90000"/>
        </a:lnSpc>
        <a:spcBef>
          <a:spcPts val="427"/>
        </a:spcBef>
        <a:spcAft>
          <a:spcPts val="427"/>
        </a:spcAft>
        <a:buClr>
          <a:schemeClr val="accent1"/>
        </a:buClr>
        <a:buFont typeface="Wingdings 2" pitchFamily="18" charset="2"/>
        <a:buChar char=""/>
        <a:defRPr sz="199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75520" indent="-325115" algn="l" defTabSz="1300460" rtl="0" eaLnBrk="1" latinLnBrk="0" hangingPunct="1">
        <a:lnSpc>
          <a:spcPct val="90000"/>
        </a:lnSpc>
        <a:spcBef>
          <a:spcPts val="427"/>
        </a:spcBef>
        <a:spcAft>
          <a:spcPts val="427"/>
        </a:spcAft>
        <a:buClr>
          <a:schemeClr val="accent1"/>
        </a:buClr>
        <a:buFont typeface="Wingdings 2" pitchFamily="18" charset="2"/>
        <a:buChar char=""/>
        <a:defRPr sz="199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702180" indent="-325115" algn="l" defTabSz="1300460" rtl="0" eaLnBrk="1" latinLnBrk="0" hangingPunct="1">
        <a:lnSpc>
          <a:spcPct val="90000"/>
        </a:lnSpc>
        <a:spcBef>
          <a:spcPts val="427"/>
        </a:spcBef>
        <a:spcAft>
          <a:spcPts val="427"/>
        </a:spcAft>
        <a:buClr>
          <a:schemeClr val="accent1"/>
        </a:buClr>
        <a:buFont typeface="Wingdings 2" pitchFamily="18" charset="2"/>
        <a:buChar char=""/>
        <a:defRPr sz="199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128840" indent="-325115" algn="l" defTabSz="1300460" rtl="0" eaLnBrk="1" latinLnBrk="0" hangingPunct="1">
        <a:lnSpc>
          <a:spcPct val="90000"/>
        </a:lnSpc>
        <a:spcBef>
          <a:spcPts val="427"/>
        </a:spcBef>
        <a:spcAft>
          <a:spcPts val="427"/>
        </a:spcAft>
        <a:buClr>
          <a:schemeClr val="accent1"/>
        </a:buClr>
        <a:buFont typeface="Wingdings 2" pitchFamily="18" charset="2"/>
        <a:buChar char=""/>
        <a:defRPr sz="199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555500" indent="-325115" algn="l" defTabSz="1300460" rtl="0" eaLnBrk="1" latinLnBrk="0" hangingPunct="1">
        <a:lnSpc>
          <a:spcPct val="90000"/>
        </a:lnSpc>
        <a:spcBef>
          <a:spcPts val="427"/>
        </a:spcBef>
        <a:spcAft>
          <a:spcPts val="427"/>
        </a:spcAft>
        <a:buClr>
          <a:schemeClr val="accent1"/>
        </a:buClr>
        <a:buFont typeface="Wingdings 2" pitchFamily="18" charset="2"/>
        <a:buChar char=""/>
        <a:defRPr sz="199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onsultant.ru/document/cons_doc_LAW_203183/9c8a6ace82aa3081b98dc77f9e48bb67a358b881/" TargetMode="External"/><Relationship Id="rId13" Type="http://schemas.openxmlformats.org/officeDocument/2006/relationships/hyperlink" Target="http://www.consultant.ru/document/cons_doc_LAW_203183/13a35345e193e1c56ac04574c9e414b69d4765fe/" TargetMode="External"/><Relationship Id="rId18" Type="http://schemas.openxmlformats.org/officeDocument/2006/relationships/hyperlink" Target="http://www.consultant.ru/document/cons_doc_LAW_203183/6285561565f7b8cbdf79dd2bdacf70667bab0293/" TargetMode="External"/><Relationship Id="rId3" Type="http://schemas.openxmlformats.org/officeDocument/2006/relationships/hyperlink" Target="http://www.consultant.ru/document/cons_doc_LAW_203183/0da90572bab50dc2c6f4052d51ccae1984b0fdf1/" TargetMode="External"/><Relationship Id="rId21" Type="http://schemas.openxmlformats.org/officeDocument/2006/relationships/hyperlink" Target="http://www.consultant.ru/document/cons_doc_LAW_203183/387a8680f213ac0ed10fb1a79ee43d498cf84879/" TargetMode="External"/><Relationship Id="rId7" Type="http://schemas.openxmlformats.org/officeDocument/2006/relationships/hyperlink" Target="http://www.consultant.ru/document/cons_doc_LAW_203183/53779e3d22a9dcd441a7555fed68b8b43e9fe4b0/" TargetMode="External"/><Relationship Id="rId12" Type="http://schemas.openxmlformats.org/officeDocument/2006/relationships/hyperlink" Target="http://www.consultant.ru/document/cons_doc_LAW_203183/41b30daa269976581f4ba4df5333da3dea114b6b/" TargetMode="External"/><Relationship Id="rId17" Type="http://schemas.openxmlformats.org/officeDocument/2006/relationships/hyperlink" Target="http://www.consultant.ru/document/cons_doc_LAW_203183/d8a0d9bf8aeb31c2a0bc4528b1062edaa3616af2/" TargetMode="External"/><Relationship Id="rId2" Type="http://schemas.openxmlformats.org/officeDocument/2006/relationships/hyperlink" Target="http://www.consultant.ru/document/cons_doc_LAW_203183/c8225e75e90487dfee4a78d961f0c36110024429/" TargetMode="External"/><Relationship Id="rId16" Type="http://schemas.openxmlformats.org/officeDocument/2006/relationships/hyperlink" Target="http://www.consultant.ru/document/cons_doc_LAW_203183/aff7417a791eb164e5715057896bb1fd955e5efa/" TargetMode="External"/><Relationship Id="rId20" Type="http://schemas.openxmlformats.org/officeDocument/2006/relationships/hyperlink" Target="http://www.consultant.ru/document/cons_doc_LAW_203183/d78525295b1c2772061a1d6effa214d8fc37ba2c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.consultant.ru/document/cons_doc_LAW_203183/9b26dff30a32b09657cdbed5f3da090c3757f734/" TargetMode="External"/><Relationship Id="rId11" Type="http://schemas.openxmlformats.org/officeDocument/2006/relationships/hyperlink" Target="http://www.consultant.ru/document/cons_doc_LAW_203183/564ecbba08d040a7f40b0431ddb5f5ee7cd52b6e/" TargetMode="External"/><Relationship Id="rId5" Type="http://schemas.openxmlformats.org/officeDocument/2006/relationships/hyperlink" Target="http://www.consultant.ru/document/cons_doc_LAW_203183/0fd0f848a4e38df735ceeebbd93a62dcad5410d8/" TargetMode="External"/><Relationship Id="rId15" Type="http://schemas.openxmlformats.org/officeDocument/2006/relationships/hyperlink" Target="http://www.consultant.ru/document/cons_doc_LAW_203183/3f530b3afd56970d0bf0a62cda675eb4a2587d6f/" TargetMode="External"/><Relationship Id="rId10" Type="http://schemas.openxmlformats.org/officeDocument/2006/relationships/hyperlink" Target="http://www.consultant.ru/document/cons_doc_LAW_203183/597a2d64e771156c1e82612fae32fb1e765e42ff/" TargetMode="External"/><Relationship Id="rId19" Type="http://schemas.openxmlformats.org/officeDocument/2006/relationships/hyperlink" Target="http://www.consultant.ru/document/cons_doc_LAW_203183/2a27396f2c52fca6f5462432c37a269434880aea/" TargetMode="External"/><Relationship Id="rId4" Type="http://schemas.openxmlformats.org/officeDocument/2006/relationships/hyperlink" Target="http://www.consultant.ru/document/cons_doc_LAW_203183/9618e49bf65d1d82493b7767305304129b6897ff/" TargetMode="External"/><Relationship Id="rId9" Type="http://schemas.openxmlformats.org/officeDocument/2006/relationships/hyperlink" Target="http://www.consultant.ru/document/cons_doc_LAW_203183/01f9970504e5e777b7abc3b91aa2d3c0f2dcd2fd/" TargetMode="External"/><Relationship Id="rId14" Type="http://schemas.openxmlformats.org/officeDocument/2006/relationships/hyperlink" Target="http://www.consultant.ru/document/cons_doc_LAW_203183/213c1dda871350b1918e0106c35df3c9257e0797/" TargetMode="External"/><Relationship Id="rId22" Type="http://schemas.openxmlformats.org/officeDocument/2006/relationships/hyperlink" Target="http://www.consultant.ru/document/cons_doc_LAW_203183/7342ae6a519b2ff3f2d7db55255faeb2023eb43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Изучить Постановление Главного государственного санитарного врача РФ от 21.06.2016 N 81 &quot;Об утверждении СанПиН 2.2.4.3359-16 &quot;Санитарно-эпидемиологические требования к физическим факторам на рабочих местах&quot; (вместе с &quot;СанПиН 2.2.4.3359-16. Санитарно-эпидемиологические правила и нормативы...&quot;) (Зарегистрировано в Минюсте России 08.08.2016 N 43153)"/>
          <p:cNvSpPr txBox="1">
            <a:spLocks noGrp="1"/>
          </p:cNvSpPr>
          <p:nvPr>
            <p:ph type="ctrTitle"/>
          </p:nvPr>
        </p:nvSpPr>
        <p:spPr>
          <a:xfrm>
            <a:off x="1377577" y="2232211"/>
            <a:ext cx="10830372" cy="4020671"/>
          </a:xfrm>
          <a:prstGeom prst="rect">
            <a:avLst/>
          </a:prstGeom>
        </p:spPr>
        <p:txBody>
          <a:bodyPr>
            <a:noAutofit/>
          </a:bodyPr>
          <a:lstStyle>
            <a:lvl1pPr defTabSz="233679">
              <a:defRPr sz="3200"/>
            </a:lvl1pPr>
          </a:lstStyle>
          <a:p>
            <a:r>
              <a:rPr lang="ru-RU" sz="4800" dirty="0">
                <a:latin typeface="Bahnschrift SemiBold SemiConden" panose="020B0502040204020203" pitchFamily="34" charset="0"/>
              </a:rPr>
              <a:t>Изучить Постановление Главного государственного санитарного врача РФ от 21.06.2016 N 81 "Об утверждении СанПиН 2.2.4.3359-16 "Санитарно-эпидемиологические требования к физическим факторам на рабочих местах"</a:t>
            </a:r>
            <a:endParaRPr sz="4800" dirty="0">
              <a:latin typeface="Bahnschrift SemiBold SemiConden" panose="020B0502040204020203" pitchFamily="34" charset="0"/>
            </a:endParaRPr>
          </a:p>
        </p:txBody>
      </p:sp>
      <p:sp>
        <p:nvSpPr>
          <p:cNvPr id="121" name="Соколов-Ширшов П.В."/>
          <p:cNvSpPr txBox="1"/>
          <p:nvPr/>
        </p:nvSpPr>
        <p:spPr>
          <a:xfrm>
            <a:off x="2650603" y="8629385"/>
            <a:ext cx="828431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ru-RU" dirty="0" smtClean="0"/>
              <a:t>Выполнила: студентка 3 </a:t>
            </a:r>
            <a:r>
              <a:rPr lang="ru-RU" dirty="0" smtClean="0"/>
              <a:t>курса ИВТ </a:t>
            </a:r>
            <a:r>
              <a:rPr lang="ru-RU" dirty="0" smtClean="0"/>
              <a:t>Ведерникова А.А</a:t>
            </a:r>
            <a:r>
              <a:rPr lang="ru-RU" dirty="0"/>
              <a:t>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ФЕДЕРАЛЬНАЯ СЛУЖБА ПО НАДЗОРУ В СФЕРЕ ЗАЩИТЫ ПРАВ ПОТРЕБИТЕЛЕЙ И БЛАГОПОЛУЧИЯ ЧЕЛОВЕКА…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5186611"/>
          </a:xfrm>
          <a:prstGeom prst="rect">
            <a:avLst/>
          </a:prstGeom>
        </p:spPr>
        <p:txBody>
          <a:bodyPr/>
          <a:lstStyle/>
          <a:p>
            <a:pPr defTabSz="233679">
              <a:defRPr sz="3200"/>
            </a:pPr>
            <a:r>
              <a:t>ФЕДЕРАЛЬНАЯ СЛУЖБА ПО НАДЗОРУ В СФЕРЕ ЗАЩИТЫ ПРАВ ПОТРЕБИТЕЛЕЙ И БЛАГОПОЛУЧИЯ ЧЕЛОВЕКА </a:t>
            </a:r>
          </a:p>
          <a:p>
            <a:pPr defTabSz="233679">
              <a:defRPr sz="3200"/>
            </a:pPr>
            <a:r>
              <a:t>ГЛАВНЫЙ ГОСУДАРСТВЕННЫЙ САНИТАРНЫЙ ВРАЧ РОССИЙСКОЙ ФЕДЕРАЦИИ </a:t>
            </a:r>
          </a:p>
          <a:p>
            <a:pPr defTabSz="233679">
              <a:defRPr sz="3200"/>
            </a:pPr>
            <a:r>
              <a:t>ПОСТАНОВЛЕНИЕ от 21 июня 2016 г. N 81 </a:t>
            </a:r>
          </a:p>
          <a:p>
            <a:pPr defTabSz="233679">
              <a:defRPr sz="3200"/>
            </a:pPr>
            <a:r>
              <a:t>ОБ УТВЕРЖДЕНИИ САНПИН 2.2.4.3359-16 "САНИТАРНО-ЭПИДЕМИОЛОГИЧЕСКИЕ ТРЕБОВАНИЯ К ФИЗИЧЕСКИМ</a:t>
            </a:r>
            <a:br/>
            <a:r>
              <a:t>ФАКТОРАМ НА РАБОЧИХ МЕСТАХ" </a:t>
            </a:r>
          </a:p>
        </p:txBody>
      </p:sp>
      <p:pic>
        <p:nvPicPr>
          <p:cNvPr id="124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6350" y="5467350"/>
            <a:ext cx="2832100" cy="406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Основные положения: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/>
            </a:lvl1pPr>
          </a:lstStyle>
          <a:p>
            <a:r>
              <a:t>Основные положения:</a:t>
            </a:r>
          </a:p>
        </p:txBody>
      </p:sp>
      <p:sp>
        <p:nvSpPr>
          <p:cNvPr id="127" name="1. Утвердить санитарно-эпидемиологические правила и нормативы СанПиН 2.2.4.3359-16…"/>
          <p:cNvSpPr txBox="1"/>
          <p:nvPr/>
        </p:nvSpPr>
        <p:spPr>
          <a:xfrm>
            <a:off x="448004" y="4773117"/>
            <a:ext cx="11008889" cy="1934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b="0"/>
            </a:pPr>
            <a:r>
              <a:rPr dirty="0"/>
              <a:t>1. </a:t>
            </a:r>
            <a:r>
              <a:rPr dirty="0" err="1"/>
              <a:t>Утвердить</a:t>
            </a:r>
            <a:r>
              <a:rPr dirty="0"/>
              <a:t> </a:t>
            </a:r>
            <a:r>
              <a:rPr dirty="0" err="1"/>
              <a:t>санитарно-эпидемиологические</a:t>
            </a:r>
            <a:r>
              <a:rPr dirty="0"/>
              <a:t> </a:t>
            </a:r>
            <a:r>
              <a:rPr dirty="0" err="1"/>
              <a:t>правила</a:t>
            </a:r>
            <a:r>
              <a:rPr dirty="0"/>
              <a:t> и </a:t>
            </a:r>
            <a:r>
              <a:rPr dirty="0" err="1"/>
              <a:t>нормативы</a:t>
            </a:r>
            <a:r>
              <a:rPr dirty="0"/>
              <a:t> </a:t>
            </a:r>
            <a:r>
              <a:rPr dirty="0" err="1"/>
              <a:t>СанПиН</a:t>
            </a:r>
            <a:r>
              <a:rPr dirty="0"/>
              <a:t> 2.2.4.3359-16</a:t>
            </a:r>
          </a:p>
          <a:p>
            <a:pPr algn="l">
              <a:defRPr b="0"/>
            </a:pPr>
            <a:r>
              <a:rPr dirty="0"/>
              <a:t>"</a:t>
            </a:r>
            <a:r>
              <a:rPr dirty="0" err="1"/>
              <a:t>Санитарно-эпидемиологические</a:t>
            </a:r>
            <a:r>
              <a:rPr dirty="0"/>
              <a:t> </a:t>
            </a:r>
            <a:r>
              <a:rPr dirty="0" err="1"/>
              <a:t>требования</a:t>
            </a:r>
            <a:r>
              <a:rPr dirty="0"/>
              <a:t> к </a:t>
            </a:r>
            <a:r>
              <a:rPr dirty="0" err="1"/>
              <a:t>физическим</a:t>
            </a:r>
            <a:r>
              <a:rPr dirty="0"/>
              <a:t> </a:t>
            </a:r>
            <a:r>
              <a:rPr dirty="0" err="1"/>
              <a:t>факторам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рабочих</a:t>
            </a:r>
            <a:r>
              <a:rPr dirty="0"/>
              <a:t> </a:t>
            </a:r>
            <a:r>
              <a:rPr dirty="0" err="1"/>
              <a:t>местах</a:t>
            </a:r>
            <a:r>
              <a:rPr dirty="0"/>
              <a:t>" (</a:t>
            </a:r>
            <a:r>
              <a:rPr dirty="0" err="1"/>
              <a:t>приложение</a:t>
            </a:r>
            <a:r>
              <a:rPr dirty="0"/>
              <a:t>).</a:t>
            </a:r>
          </a:p>
          <a:p>
            <a:pPr algn="l">
              <a:defRPr b="0"/>
            </a:pPr>
            <a:r>
              <a:rPr dirty="0" err="1"/>
              <a:t>естах</a:t>
            </a:r>
            <a:r>
              <a:rPr dirty="0"/>
              <a:t>" с 1 </a:t>
            </a:r>
            <a:r>
              <a:rPr dirty="0" err="1"/>
              <a:t>января</a:t>
            </a:r>
            <a:r>
              <a:rPr dirty="0"/>
              <a:t> 2017 </a:t>
            </a:r>
            <a:r>
              <a:rPr dirty="0" err="1"/>
              <a:t>года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2. Признать утратившими силу с 1 января 2017 года:…"/>
          <p:cNvSpPr txBox="1"/>
          <p:nvPr/>
        </p:nvSpPr>
        <p:spPr>
          <a:xfrm>
            <a:off x="808988" y="1132185"/>
            <a:ext cx="11010977" cy="7489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b="0"/>
            </a:pPr>
            <a:endParaRPr dirty="0"/>
          </a:p>
          <a:p>
            <a:pPr algn="l">
              <a:defRPr b="0"/>
            </a:pPr>
            <a:r>
              <a:rPr dirty="0"/>
              <a:t>2. </a:t>
            </a:r>
            <a:r>
              <a:rPr dirty="0" err="1"/>
              <a:t>Признать</a:t>
            </a:r>
            <a:r>
              <a:rPr dirty="0"/>
              <a:t> </a:t>
            </a:r>
            <a:r>
              <a:rPr dirty="0" err="1"/>
              <a:t>утратившими</a:t>
            </a:r>
            <a:r>
              <a:rPr dirty="0"/>
              <a:t> </a:t>
            </a:r>
            <a:r>
              <a:rPr dirty="0" err="1"/>
              <a:t>силу</a:t>
            </a:r>
            <a:r>
              <a:rPr dirty="0"/>
              <a:t> с 1 </a:t>
            </a:r>
            <a:r>
              <a:rPr dirty="0" err="1"/>
              <a:t>января</a:t>
            </a:r>
            <a:r>
              <a:rPr dirty="0"/>
              <a:t> 2017 </a:t>
            </a:r>
            <a:r>
              <a:rPr dirty="0" err="1"/>
              <a:t>года</a:t>
            </a:r>
            <a:r>
              <a:rPr dirty="0"/>
              <a:t>:</a:t>
            </a:r>
          </a:p>
          <a:p>
            <a:pPr algn="l">
              <a:defRPr b="0"/>
            </a:pPr>
            <a:r>
              <a:rPr dirty="0"/>
              <a:t>- </a:t>
            </a:r>
            <a:r>
              <a:rPr dirty="0" err="1"/>
              <a:t>санитарно-эпидемиологические</a:t>
            </a:r>
            <a:r>
              <a:rPr dirty="0"/>
              <a:t> </a:t>
            </a:r>
            <a:r>
              <a:rPr dirty="0" err="1"/>
              <a:t>правила</a:t>
            </a:r>
            <a:r>
              <a:rPr dirty="0"/>
              <a:t> и </a:t>
            </a:r>
            <a:r>
              <a:rPr dirty="0" err="1"/>
              <a:t>нормативы</a:t>
            </a:r>
            <a:r>
              <a:rPr dirty="0"/>
              <a:t> </a:t>
            </a:r>
            <a:r>
              <a:rPr dirty="0" err="1"/>
              <a:t>СанПиН</a:t>
            </a:r>
            <a:r>
              <a:rPr dirty="0"/>
              <a:t> 2.2.4.1191-03 "</a:t>
            </a:r>
            <a:r>
              <a:rPr dirty="0" err="1"/>
              <a:t>Электромагнитные</a:t>
            </a:r>
            <a:r>
              <a:rPr dirty="0"/>
              <a:t> </a:t>
            </a:r>
            <a:r>
              <a:rPr dirty="0" err="1"/>
              <a:t>поля</a:t>
            </a:r>
            <a:r>
              <a:rPr dirty="0"/>
              <a:t> в </a:t>
            </a:r>
            <a:r>
              <a:rPr dirty="0" err="1"/>
              <a:t>производственных</a:t>
            </a:r>
            <a:r>
              <a:rPr dirty="0"/>
              <a:t> </a:t>
            </a:r>
            <a:r>
              <a:rPr dirty="0" err="1"/>
              <a:t>условиях</a:t>
            </a:r>
            <a:r>
              <a:rPr dirty="0"/>
              <a:t>", </a:t>
            </a:r>
            <a:r>
              <a:rPr dirty="0" err="1"/>
              <a:t>утвержденные</a:t>
            </a:r>
            <a:r>
              <a:rPr dirty="0"/>
              <a:t> </a:t>
            </a:r>
            <a:r>
              <a:rPr dirty="0" err="1"/>
              <a:t>постановлением</a:t>
            </a:r>
            <a:r>
              <a:rPr dirty="0"/>
              <a:t> </a:t>
            </a:r>
            <a:r>
              <a:rPr dirty="0" err="1"/>
              <a:t>Главного</a:t>
            </a:r>
            <a:r>
              <a:rPr dirty="0"/>
              <a:t> </a:t>
            </a:r>
            <a:r>
              <a:rPr dirty="0" err="1"/>
              <a:t>государственного</a:t>
            </a:r>
            <a:r>
              <a:rPr dirty="0"/>
              <a:t> </a:t>
            </a:r>
            <a:r>
              <a:rPr dirty="0" err="1"/>
              <a:t>санитарного</a:t>
            </a:r>
            <a:r>
              <a:rPr dirty="0"/>
              <a:t> </a:t>
            </a:r>
            <a:r>
              <a:rPr dirty="0" err="1"/>
              <a:t>врача</a:t>
            </a:r>
            <a:r>
              <a:rPr dirty="0"/>
              <a:t> </a:t>
            </a:r>
            <a:r>
              <a:rPr dirty="0" err="1"/>
              <a:t>Российскои</a:t>
            </a:r>
            <a:r>
              <a:rPr dirty="0"/>
              <a:t>̆ </a:t>
            </a:r>
            <a:r>
              <a:rPr dirty="0" err="1"/>
              <a:t>Федерации</a:t>
            </a:r>
            <a:r>
              <a:rPr dirty="0"/>
              <a:t> </a:t>
            </a:r>
            <a:r>
              <a:rPr dirty="0" err="1"/>
              <a:t>от</a:t>
            </a:r>
            <a:r>
              <a:rPr dirty="0"/>
              <a:t> 19.02.2003 N 10 (</a:t>
            </a:r>
            <a:r>
              <a:rPr dirty="0" err="1"/>
              <a:t>зарегистрировано</a:t>
            </a:r>
            <a:r>
              <a:rPr dirty="0"/>
              <a:t> </a:t>
            </a:r>
            <a:r>
              <a:rPr dirty="0" err="1"/>
              <a:t>Министерством</a:t>
            </a:r>
            <a:r>
              <a:rPr dirty="0"/>
              <a:t> </a:t>
            </a:r>
            <a:r>
              <a:rPr dirty="0" err="1"/>
              <a:t>юстиции</a:t>
            </a:r>
            <a:r>
              <a:rPr dirty="0"/>
              <a:t> </a:t>
            </a:r>
            <a:r>
              <a:rPr dirty="0" err="1"/>
              <a:t>Российскои</a:t>
            </a:r>
            <a:r>
              <a:rPr dirty="0"/>
              <a:t>̆ </a:t>
            </a:r>
            <a:r>
              <a:rPr dirty="0" err="1"/>
              <a:t>Федерации</a:t>
            </a:r>
            <a:r>
              <a:rPr dirty="0"/>
              <a:t> 04.03.2003, </a:t>
            </a:r>
            <a:r>
              <a:rPr dirty="0" err="1"/>
              <a:t>регистрационныи</a:t>
            </a:r>
            <a:r>
              <a:rPr dirty="0"/>
              <a:t>̆ </a:t>
            </a:r>
            <a:r>
              <a:rPr dirty="0" err="1"/>
              <a:t>номер</a:t>
            </a:r>
            <a:r>
              <a:rPr dirty="0"/>
              <a:t> 4249);</a:t>
            </a:r>
          </a:p>
          <a:p>
            <a:pPr algn="l">
              <a:defRPr b="0"/>
            </a:pPr>
            <a:r>
              <a:rPr dirty="0"/>
              <a:t>- </a:t>
            </a:r>
            <a:r>
              <a:rPr dirty="0" err="1"/>
              <a:t>санитарно-эпидемиологические</a:t>
            </a:r>
            <a:r>
              <a:rPr dirty="0"/>
              <a:t> </a:t>
            </a:r>
            <a:r>
              <a:rPr dirty="0" err="1"/>
              <a:t>правила</a:t>
            </a:r>
            <a:r>
              <a:rPr dirty="0"/>
              <a:t> и </a:t>
            </a:r>
            <a:r>
              <a:rPr dirty="0" err="1"/>
              <a:t>нормативы</a:t>
            </a:r>
            <a:r>
              <a:rPr dirty="0"/>
              <a:t> </a:t>
            </a:r>
            <a:r>
              <a:rPr dirty="0" err="1"/>
              <a:t>СанПиН</a:t>
            </a:r>
            <a:r>
              <a:rPr dirty="0"/>
              <a:t> 2.1.8/2.2.4.2490-09 "</a:t>
            </a:r>
            <a:r>
              <a:rPr dirty="0" err="1"/>
              <a:t>Изменения</a:t>
            </a:r>
            <a:r>
              <a:rPr dirty="0"/>
              <a:t> N 1 к </a:t>
            </a:r>
            <a:r>
              <a:rPr dirty="0" err="1"/>
              <a:t>СанПиН</a:t>
            </a:r>
            <a:r>
              <a:rPr dirty="0"/>
              <a:t> 2.2.4.1191-03 "</a:t>
            </a:r>
            <a:r>
              <a:rPr dirty="0" err="1"/>
              <a:t>Электромагнитные</a:t>
            </a:r>
            <a:r>
              <a:rPr dirty="0"/>
              <a:t> </a:t>
            </a:r>
            <a:r>
              <a:rPr dirty="0" err="1"/>
              <a:t>поля</a:t>
            </a:r>
            <a:r>
              <a:rPr dirty="0"/>
              <a:t> в </a:t>
            </a:r>
            <a:r>
              <a:rPr dirty="0" err="1"/>
              <a:t>производственных</a:t>
            </a:r>
            <a:r>
              <a:rPr dirty="0"/>
              <a:t> </a:t>
            </a:r>
            <a:r>
              <a:rPr dirty="0" err="1"/>
              <a:t>условиях</a:t>
            </a:r>
            <a:r>
              <a:rPr dirty="0"/>
              <a:t>", </a:t>
            </a:r>
            <a:r>
              <a:rPr dirty="0" err="1"/>
              <a:t>утвержденные</a:t>
            </a:r>
            <a:r>
              <a:rPr dirty="0"/>
              <a:t> </a:t>
            </a:r>
            <a:r>
              <a:rPr dirty="0" err="1"/>
              <a:t>постановлением</a:t>
            </a:r>
            <a:r>
              <a:rPr dirty="0"/>
              <a:t> </a:t>
            </a:r>
            <a:r>
              <a:rPr dirty="0" err="1"/>
              <a:t>Главного</a:t>
            </a:r>
            <a:r>
              <a:rPr dirty="0"/>
              <a:t> </a:t>
            </a:r>
            <a:r>
              <a:rPr dirty="0" err="1"/>
              <a:t>государственного</a:t>
            </a:r>
            <a:r>
              <a:rPr dirty="0"/>
              <a:t> </a:t>
            </a:r>
            <a:r>
              <a:rPr dirty="0" err="1"/>
              <a:t>санитарного</a:t>
            </a:r>
            <a:r>
              <a:rPr dirty="0"/>
              <a:t> </a:t>
            </a:r>
            <a:r>
              <a:rPr dirty="0" err="1"/>
              <a:t>врача</a:t>
            </a:r>
            <a:r>
              <a:rPr dirty="0"/>
              <a:t> </a:t>
            </a:r>
            <a:r>
              <a:rPr dirty="0" err="1"/>
              <a:t>Российскои</a:t>
            </a:r>
            <a:r>
              <a:rPr dirty="0"/>
              <a:t>̆ </a:t>
            </a:r>
            <a:r>
              <a:rPr dirty="0" err="1"/>
              <a:t>Федерации</a:t>
            </a:r>
            <a:r>
              <a:rPr dirty="0"/>
              <a:t> </a:t>
            </a:r>
            <a:r>
              <a:rPr dirty="0" err="1"/>
              <a:t>от</a:t>
            </a:r>
            <a:r>
              <a:rPr dirty="0"/>
              <a:t> 02.03.2009 N 13 (</a:t>
            </a:r>
            <a:r>
              <a:rPr dirty="0" err="1"/>
              <a:t>зарегистрировано</a:t>
            </a:r>
            <a:r>
              <a:rPr dirty="0"/>
              <a:t> </a:t>
            </a:r>
            <a:r>
              <a:rPr dirty="0" err="1"/>
              <a:t>Министерством</a:t>
            </a:r>
            <a:r>
              <a:rPr dirty="0"/>
              <a:t> </a:t>
            </a:r>
            <a:r>
              <a:rPr dirty="0" err="1"/>
              <a:t>юстиции</a:t>
            </a:r>
            <a:r>
              <a:rPr dirty="0"/>
              <a:t> </a:t>
            </a:r>
            <a:r>
              <a:rPr dirty="0" err="1"/>
              <a:t>Российскои</a:t>
            </a:r>
            <a:r>
              <a:rPr dirty="0"/>
              <a:t>̆ </a:t>
            </a:r>
            <a:r>
              <a:rPr dirty="0" err="1"/>
              <a:t>Федерации</a:t>
            </a:r>
            <a:r>
              <a:rPr dirty="0"/>
              <a:t> 09.04.2009, </a:t>
            </a:r>
            <a:r>
              <a:rPr dirty="0" err="1"/>
              <a:t>регистрационныи</a:t>
            </a:r>
            <a:r>
              <a:rPr dirty="0"/>
              <a:t>̆ </a:t>
            </a:r>
            <a:r>
              <a:rPr dirty="0" err="1"/>
              <a:t>номер</a:t>
            </a:r>
            <a:r>
              <a:rPr dirty="0"/>
              <a:t> 13725);</a:t>
            </a:r>
          </a:p>
          <a:p>
            <a:pPr algn="l">
              <a:defRPr b="0"/>
            </a:pPr>
            <a:r>
              <a:rPr dirty="0"/>
              <a:t>- </a:t>
            </a:r>
            <a:r>
              <a:rPr dirty="0" err="1"/>
              <a:t>приложение</a:t>
            </a:r>
            <a:r>
              <a:rPr dirty="0"/>
              <a:t> 3 к </a:t>
            </a:r>
            <a:r>
              <a:rPr dirty="0" err="1"/>
              <a:t>санитарно-эпидемиологическим</a:t>
            </a:r>
            <a:r>
              <a:rPr dirty="0"/>
              <a:t> </a:t>
            </a:r>
            <a:r>
              <a:rPr dirty="0" err="1"/>
              <a:t>правилам</a:t>
            </a:r>
            <a:r>
              <a:rPr dirty="0"/>
              <a:t> и </a:t>
            </a:r>
            <a:r>
              <a:rPr dirty="0" err="1"/>
              <a:t>нормативам</a:t>
            </a:r>
            <a:r>
              <a:rPr dirty="0"/>
              <a:t> </a:t>
            </a:r>
            <a:r>
              <a:rPr dirty="0" err="1"/>
              <a:t>СанПиН</a:t>
            </a:r>
            <a:r>
              <a:rPr dirty="0"/>
              <a:t> 2.2.2/2.4.1340- 03 "</a:t>
            </a:r>
            <a:r>
              <a:rPr dirty="0" err="1"/>
              <a:t>Гигиенические</a:t>
            </a:r>
            <a:r>
              <a:rPr dirty="0"/>
              <a:t> </a:t>
            </a:r>
            <a:r>
              <a:rPr dirty="0" err="1"/>
              <a:t>требования</a:t>
            </a:r>
            <a:r>
              <a:rPr dirty="0"/>
              <a:t> к </a:t>
            </a:r>
            <a:r>
              <a:rPr dirty="0" err="1"/>
              <a:t>персональным</a:t>
            </a:r>
            <a:r>
              <a:rPr dirty="0"/>
              <a:t> </a:t>
            </a:r>
            <a:r>
              <a:rPr dirty="0" err="1"/>
              <a:t>электронно-вычислительным</a:t>
            </a:r>
            <a:r>
              <a:rPr dirty="0"/>
              <a:t> </a:t>
            </a:r>
            <a:r>
              <a:rPr dirty="0" err="1"/>
              <a:t>машинам</a:t>
            </a:r>
            <a:r>
              <a:rPr dirty="0"/>
              <a:t> и </a:t>
            </a:r>
            <a:r>
              <a:rPr dirty="0" err="1"/>
              <a:t>организации</a:t>
            </a:r>
            <a:r>
              <a:rPr dirty="0"/>
              <a:t> </a:t>
            </a:r>
            <a:r>
              <a:rPr dirty="0" err="1"/>
              <a:t>работы</a:t>
            </a:r>
            <a:r>
              <a:rPr dirty="0"/>
              <a:t>", </a:t>
            </a:r>
            <a:r>
              <a:rPr dirty="0" err="1"/>
              <a:t>утвержденным</a:t>
            </a:r>
            <a:r>
              <a:rPr dirty="0"/>
              <a:t> </a:t>
            </a:r>
            <a:r>
              <a:rPr dirty="0" err="1"/>
              <a:t>постановлением</a:t>
            </a:r>
            <a:r>
              <a:rPr dirty="0"/>
              <a:t> </a:t>
            </a:r>
            <a:r>
              <a:rPr dirty="0" err="1"/>
              <a:t>Главного</a:t>
            </a:r>
            <a:r>
              <a:rPr dirty="0"/>
              <a:t> </a:t>
            </a:r>
            <a:r>
              <a:rPr dirty="0" err="1"/>
              <a:t>государственного</a:t>
            </a:r>
            <a:r>
              <a:rPr dirty="0"/>
              <a:t> </a:t>
            </a:r>
            <a:r>
              <a:rPr dirty="0" err="1"/>
              <a:t>санитарного</a:t>
            </a:r>
            <a:r>
              <a:rPr dirty="0"/>
              <a:t> </a:t>
            </a:r>
            <a:r>
              <a:rPr dirty="0" err="1"/>
              <a:t>врача</a:t>
            </a:r>
            <a:r>
              <a:rPr dirty="0"/>
              <a:t> </a:t>
            </a:r>
            <a:r>
              <a:rPr dirty="0" err="1"/>
              <a:t>Российскои</a:t>
            </a:r>
            <a:r>
              <a:rPr dirty="0"/>
              <a:t>̆ </a:t>
            </a:r>
            <a:r>
              <a:rPr dirty="0" err="1"/>
              <a:t>Федерации</a:t>
            </a:r>
            <a:r>
              <a:rPr dirty="0"/>
              <a:t> </a:t>
            </a:r>
            <a:r>
              <a:rPr dirty="0" err="1"/>
              <a:t>от</a:t>
            </a:r>
            <a:r>
              <a:rPr dirty="0"/>
              <a:t> 03.06.2003 N 118 (</a:t>
            </a:r>
            <a:r>
              <a:rPr dirty="0" err="1"/>
              <a:t>зарегистрировано</a:t>
            </a:r>
            <a:r>
              <a:rPr dirty="0"/>
              <a:t> </a:t>
            </a:r>
            <a:r>
              <a:rPr dirty="0" err="1"/>
              <a:t>Министерством</a:t>
            </a:r>
            <a:r>
              <a:rPr dirty="0"/>
              <a:t> </a:t>
            </a:r>
            <a:r>
              <a:rPr dirty="0" err="1"/>
              <a:t>юстиции</a:t>
            </a:r>
            <a:r>
              <a:rPr dirty="0"/>
              <a:t> </a:t>
            </a:r>
            <a:r>
              <a:rPr dirty="0" err="1"/>
              <a:t>Российскои</a:t>
            </a:r>
            <a:r>
              <a:rPr dirty="0"/>
              <a:t>̆ </a:t>
            </a:r>
            <a:r>
              <a:rPr dirty="0" err="1"/>
              <a:t>Федерации</a:t>
            </a:r>
            <a:r>
              <a:rPr dirty="0"/>
              <a:t> 10.06.2003, </a:t>
            </a:r>
            <a:r>
              <a:rPr dirty="0" err="1"/>
              <a:t>регистрационныи</a:t>
            </a:r>
            <a:r>
              <a:rPr dirty="0"/>
              <a:t>̆ </a:t>
            </a:r>
            <a:r>
              <a:rPr dirty="0" err="1"/>
              <a:t>номер</a:t>
            </a:r>
            <a:r>
              <a:rPr dirty="0"/>
              <a:t> 4673).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3. Ввести в действие санитарно-эпидемиологические правила и нормативы СанПиН 2.2.4.3359-16 &quot;Санитарно-эпидемиологические требования к физическим факторам на рабочих местах&quot; с 1 января 2017 года."/>
          <p:cNvSpPr txBox="1"/>
          <p:nvPr/>
        </p:nvSpPr>
        <p:spPr>
          <a:xfrm>
            <a:off x="965967" y="4277817"/>
            <a:ext cx="11072867" cy="1197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3. Ввести в действие санитарно-эпидемиологические правила и нормативы СанПиН 2.2.4.3359-16 "Санитарно-эпидемиологические требования к физическим факторам на рабочих местах" с 1 января 2017 года.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Санитарно-эпидемиологические правила и нормативы СанПиН 2.2.4.3359-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321310">
              <a:defRPr sz="4400"/>
            </a:lvl1pPr>
          </a:lstStyle>
          <a:p>
            <a:r>
              <a:t>Санитарно-эпидемиологические правила и нормативы СанПиН 2.2.4.3359-16 </a:t>
            </a:r>
          </a:p>
        </p:txBody>
      </p:sp>
      <p:sp>
        <p:nvSpPr>
          <p:cNvPr id="134" name="ПЛАН"/>
          <p:cNvSpPr txBox="1"/>
          <p:nvPr/>
        </p:nvSpPr>
        <p:spPr>
          <a:xfrm>
            <a:off x="5597867" y="2624672"/>
            <a:ext cx="1809066" cy="795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r>
              <a:t>ПЛАН</a:t>
            </a:r>
          </a:p>
        </p:txBody>
      </p:sp>
      <p:pic>
        <p:nvPicPr>
          <p:cNvPr id="135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92997" y="3632200"/>
            <a:ext cx="4018806" cy="57606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I. ОБЩИЕ ПОЛОЖЕНИЯ И ОБЛАСТЬ ПРИМЕНЕНИЯ…"/>
          <p:cNvSpPr txBox="1"/>
          <p:nvPr/>
        </p:nvSpPr>
        <p:spPr>
          <a:xfrm>
            <a:off x="651065" y="425581"/>
            <a:ext cx="11800911" cy="8902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500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800" dirty="0"/>
              <a:t>I. ОБЩИЕ ПОЛОЖЕНИЯ И ОБЛАСТЬ ПРИМЕНЕНИЯ </a:t>
            </a:r>
            <a:endParaRPr sz="1800" dirty="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algn="l" defTabSz="457200">
              <a:lnSpc>
                <a:spcPct val="1500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800" dirty="0"/>
              <a:t>II. МИКРОКЛИМАТ НА РАБОЧИХ МЕСТАХ</a:t>
            </a:r>
            <a:br>
              <a:rPr sz="1800" dirty="0"/>
            </a:br>
            <a:r>
              <a:rPr sz="1800" dirty="0"/>
              <a:t>2.1. </a:t>
            </a:r>
            <a:r>
              <a:rPr sz="1800" dirty="0" err="1"/>
              <a:t>Общие</a:t>
            </a:r>
            <a:r>
              <a:rPr sz="1800" dirty="0"/>
              <a:t> </a:t>
            </a:r>
            <a:r>
              <a:rPr sz="1800" dirty="0" err="1"/>
              <a:t>положения</a:t>
            </a:r>
            <a:r>
              <a:rPr sz="1800" dirty="0"/>
              <a:t/>
            </a:r>
            <a:br>
              <a:rPr sz="1800" dirty="0"/>
            </a:br>
            <a:r>
              <a:rPr sz="1800" dirty="0"/>
              <a:t>2.2. </a:t>
            </a:r>
            <a:r>
              <a:rPr sz="1800" dirty="0" err="1"/>
              <a:t>Нормируемые</a:t>
            </a:r>
            <a:r>
              <a:rPr sz="1800" dirty="0"/>
              <a:t> </a:t>
            </a:r>
            <a:r>
              <a:rPr sz="1800" dirty="0" err="1"/>
              <a:t>показатели</a:t>
            </a:r>
            <a:r>
              <a:rPr sz="1800" dirty="0"/>
              <a:t> и </a:t>
            </a:r>
            <a:r>
              <a:rPr sz="1800" dirty="0" err="1"/>
              <a:t>параметры</a:t>
            </a:r>
            <a:r>
              <a:rPr sz="1800" dirty="0"/>
              <a:t/>
            </a:r>
            <a:br>
              <a:rPr sz="1800" dirty="0"/>
            </a:br>
            <a:r>
              <a:rPr sz="1800" dirty="0"/>
              <a:t>2.3. </a:t>
            </a:r>
            <a:r>
              <a:rPr sz="1800" dirty="0" err="1"/>
              <a:t>Требования</a:t>
            </a:r>
            <a:r>
              <a:rPr sz="1800" dirty="0"/>
              <a:t> к </a:t>
            </a:r>
            <a:r>
              <a:rPr sz="1800" dirty="0" err="1"/>
              <a:t>организации</a:t>
            </a:r>
            <a:r>
              <a:rPr sz="1800" dirty="0"/>
              <a:t> </a:t>
            </a:r>
            <a:r>
              <a:rPr sz="1800" dirty="0" err="1"/>
              <a:t>контроля</a:t>
            </a:r>
            <a:r>
              <a:rPr sz="1800" dirty="0"/>
              <a:t> и </a:t>
            </a:r>
            <a:r>
              <a:rPr sz="1800" dirty="0" err="1"/>
              <a:t>методам</a:t>
            </a:r>
            <a:r>
              <a:rPr sz="1800" dirty="0"/>
              <a:t> </a:t>
            </a:r>
            <a:r>
              <a:rPr sz="1800" dirty="0" err="1"/>
              <a:t>измерения</a:t>
            </a:r>
            <a:r>
              <a:rPr sz="1800" dirty="0"/>
              <a:t> </a:t>
            </a:r>
            <a:r>
              <a:rPr sz="1800" dirty="0" err="1"/>
              <a:t>параметров</a:t>
            </a:r>
            <a:r>
              <a:rPr sz="1800" dirty="0"/>
              <a:t> </a:t>
            </a:r>
            <a:endParaRPr sz="1800" dirty="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algn="l" defTabSz="457200">
              <a:lnSpc>
                <a:spcPct val="1500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800" dirty="0"/>
              <a:t>III. ШУМ НА РАБОЧИХ МЕСТАХ</a:t>
            </a:r>
            <a:br>
              <a:rPr sz="1800" dirty="0"/>
            </a:br>
            <a:r>
              <a:rPr sz="1800" dirty="0"/>
              <a:t>3.1. </a:t>
            </a:r>
            <a:r>
              <a:rPr sz="1800" dirty="0" err="1"/>
              <a:t>Общие</a:t>
            </a:r>
            <a:r>
              <a:rPr sz="1800" dirty="0"/>
              <a:t> </a:t>
            </a:r>
            <a:r>
              <a:rPr sz="1800" dirty="0" err="1"/>
              <a:t>положения</a:t>
            </a:r>
            <a:r>
              <a:rPr sz="1800" dirty="0"/>
              <a:t/>
            </a:r>
            <a:br>
              <a:rPr sz="1800" dirty="0"/>
            </a:br>
            <a:r>
              <a:rPr sz="1800" dirty="0"/>
              <a:t>3.2. </a:t>
            </a:r>
            <a:r>
              <a:rPr sz="1800" dirty="0" err="1"/>
              <a:t>Нормируемые</a:t>
            </a:r>
            <a:r>
              <a:rPr sz="1800" dirty="0"/>
              <a:t> </a:t>
            </a:r>
            <a:r>
              <a:rPr sz="1800" dirty="0" err="1"/>
              <a:t>показатели</a:t>
            </a:r>
            <a:r>
              <a:rPr sz="1800" dirty="0"/>
              <a:t> и </a:t>
            </a:r>
            <a:r>
              <a:rPr sz="1800" dirty="0" err="1"/>
              <a:t>параметры</a:t>
            </a:r>
            <a:r>
              <a:rPr sz="1800" dirty="0"/>
              <a:t/>
            </a:r>
            <a:br>
              <a:rPr sz="1800" dirty="0"/>
            </a:br>
            <a:r>
              <a:rPr sz="1800" dirty="0"/>
              <a:t>3.3. </a:t>
            </a:r>
            <a:r>
              <a:rPr sz="1800" dirty="0" err="1"/>
              <a:t>Требования</a:t>
            </a:r>
            <a:r>
              <a:rPr sz="1800" dirty="0"/>
              <a:t> к </a:t>
            </a:r>
            <a:r>
              <a:rPr sz="1800" dirty="0" err="1"/>
              <a:t>организации</a:t>
            </a:r>
            <a:r>
              <a:rPr sz="1800" dirty="0"/>
              <a:t> </a:t>
            </a:r>
            <a:r>
              <a:rPr sz="1800" dirty="0" err="1"/>
              <a:t>контроля</a:t>
            </a:r>
            <a:r>
              <a:rPr sz="1800" dirty="0"/>
              <a:t> и </a:t>
            </a:r>
            <a:r>
              <a:rPr sz="1800" dirty="0" err="1"/>
              <a:t>методам</a:t>
            </a:r>
            <a:r>
              <a:rPr sz="1800" dirty="0"/>
              <a:t> </a:t>
            </a:r>
            <a:r>
              <a:rPr sz="1800" dirty="0" err="1"/>
              <a:t>измерения</a:t>
            </a:r>
            <a:r>
              <a:rPr sz="1800" dirty="0"/>
              <a:t> </a:t>
            </a:r>
            <a:r>
              <a:rPr sz="1800" dirty="0" err="1"/>
              <a:t>параметров</a:t>
            </a:r>
            <a:r>
              <a:rPr sz="1800" dirty="0"/>
              <a:t> </a:t>
            </a:r>
            <a:endParaRPr sz="1800" dirty="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algn="l" defTabSz="457200">
              <a:lnSpc>
                <a:spcPct val="1500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800" dirty="0"/>
              <a:t>IV. ВИБРАЦИЯ НА РАБОЧИХ МЕСТАХ</a:t>
            </a:r>
            <a:br>
              <a:rPr sz="1800" dirty="0"/>
            </a:br>
            <a:r>
              <a:rPr sz="1800" dirty="0"/>
              <a:t>4.1. </a:t>
            </a:r>
            <a:r>
              <a:rPr sz="1800" dirty="0" err="1"/>
              <a:t>Общие</a:t>
            </a:r>
            <a:r>
              <a:rPr sz="1800" dirty="0"/>
              <a:t> </a:t>
            </a:r>
            <a:r>
              <a:rPr sz="1800" dirty="0" err="1"/>
              <a:t>положения</a:t>
            </a:r>
            <a:r>
              <a:rPr sz="1800" dirty="0"/>
              <a:t/>
            </a:r>
            <a:br>
              <a:rPr sz="1800" dirty="0"/>
            </a:br>
            <a:r>
              <a:rPr sz="1800" dirty="0"/>
              <a:t>4.2. </a:t>
            </a:r>
            <a:r>
              <a:rPr sz="1800" dirty="0" err="1"/>
              <a:t>Нормируемые</a:t>
            </a:r>
            <a:r>
              <a:rPr sz="1800" dirty="0"/>
              <a:t> </a:t>
            </a:r>
            <a:r>
              <a:rPr sz="1800" dirty="0" err="1"/>
              <a:t>показатели</a:t>
            </a:r>
            <a:r>
              <a:rPr sz="1800" dirty="0"/>
              <a:t> и </a:t>
            </a:r>
            <a:r>
              <a:rPr sz="1800" dirty="0" err="1"/>
              <a:t>параметры</a:t>
            </a:r>
            <a:r>
              <a:rPr sz="1800" dirty="0"/>
              <a:t/>
            </a:r>
            <a:br>
              <a:rPr sz="1800" dirty="0"/>
            </a:br>
            <a:r>
              <a:rPr sz="1800" dirty="0"/>
              <a:t>4.3. </a:t>
            </a:r>
            <a:r>
              <a:rPr sz="1800" dirty="0" err="1"/>
              <a:t>Требования</a:t>
            </a:r>
            <a:r>
              <a:rPr sz="1800" dirty="0"/>
              <a:t> к </a:t>
            </a:r>
            <a:r>
              <a:rPr sz="1800" dirty="0" err="1"/>
              <a:t>организации</a:t>
            </a:r>
            <a:r>
              <a:rPr sz="1800" dirty="0"/>
              <a:t> </a:t>
            </a:r>
            <a:r>
              <a:rPr sz="1800" dirty="0" err="1"/>
              <a:t>контроля</a:t>
            </a:r>
            <a:r>
              <a:rPr sz="1800" dirty="0"/>
              <a:t> и </a:t>
            </a:r>
            <a:r>
              <a:rPr sz="1800" dirty="0" err="1"/>
              <a:t>методам</a:t>
            </a:r>
            <a:r>
              <a:rPr sz="1800" dirty="0"/>
              <a:t> </a:t>
            </a:r>
            <a:r>
              <a:rPr sz="1800" dirty="0" err="1"/>
              <a:t>измерения</a:t>
            </a:r>
            <a:r>
              <a:rPr sz="1800" dirty="0"/>
              <a:t> </a:t>
            </a:r>
            <a:r>
              <a:rPr sz="1800" dirty="0" err="1"/>
              <a:t>параметров</a:t>
            </a:r>
            <a:r>
              <a:rPr sz="1800" dirty="0"/>
              <a:t> </a:t>
            </a:r>
            <a:endParaRPr sz="1800" dirty="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algn="l" defTabSz="457200">
              <a:lnSpc>
                <a:spcPct val="150000"/>
              </a:lnSpc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800" dirty="0"/>
              <a:t>V. ИНФРАЗВУК НА РАБОЧИХ МЕСТАХ</a:t>
            </a:r>
            <a:br>
              <a:rPr sz="1800" dirty="0"/>
            </a:br>
            <a:r>
              <a:rPr sz="1800" dirty="0"/>
              <a:t>5.1. </a:t>
            </a:r>
            <a:r>
              <a:rPr sz="1800" dirty="0" err="1"/>
              <a:t>Общие</a:t>
            </a:r>
            <a:r>
              <a:rPr sz="1800" dirty="0"/>
              <a:t> </a:t>
            </a:r>
            <a:r>
              <a:rPr sz="1800" dirty="0" err="1"/>
              <a:t>положения</a:t>
            </a:r>
            <a:r>
              <a:rPr sz="1800" dirty="0"/>
              <a:t/>
            </a:r>
            <a:br>
              <a:rPr sz="1800" dirty="0"/>
            </a:br>
            <a:r>
              <a:rPr sz="1800" dirty="0"/>
              <a:t>5.2. </a:t>
            </a:r>
            <a:r>
              <a:rPr sz="1800" dirty="0" err="1"/>
              <a:t>Нормируемые</a:t>
            </a:r>
            <a:r>
              <a:rPr sz="1800" dirty="0"/>
              <a:t> </a:t>
            </a:r>
            <a:r>
              <a:rPr sz="1800" dirty="0" err="1"/>
              <a:t>показатели</a:t>
            </a:r>
            <a:r>
              <a:rPr sz="1800" dirty="0"/>
              <a:t> и </a:t>
            </a:r>
            <a:r>
              <a:rPr sz="1800" dirty="0" err="1"/>
              <a:t>параметры</a:t>
            </a:r>
            <a:r>
              <a:rPr sz="1800" dirty="0"/>
              <a:t/>
            </a:r>
            <a:br>
              <a:rPr sz="1800" dirty="0"/>
            </a:br>
            <a:r>
              <a:rPr sz="1800" dirty="0"/>
              <a:t>5.3. </a:t>
            </a:r>
            <a:r>
              <a:rPr sz="1800" dirty="0" err="1"/>
              <a:t>Требования</a:t>
            </a:r>
            <a:r>
              <a:rPr sz="1800" dirty="0"/>
              <a:t> к </a:t>
            </a:r>
            <a:r>
              <a:rPr sz="1800" dirty="0" err="1"/>
              <a:t>организации</a:t>
            </a:r>
            <a:r>
              <a:rPr sz="1800" dirty="0"/>
              <a:t> </a:t>
            </a:r>
            <a:r>
              <a:rPr sz="1800" dirty="0" err="1"/>
              <a:t>контроля</a:t>
            </a:r>
            <a:r>
              <a:rPr sz="1800" dirty="0"/>
              <a:t> и </a:t>
            </a:r>
            <a:r>
              <a:rPr sz="1800" dirty="0" err="1"/>
              <a:t>методам</a:t>
            </a:r>
            <a:r>
              <a:rPr sz="1800" dirty="0"/>
              <a:t> </a:t>
            </a:r>
            <a:r>
              <a:rPr sz="1800" dirty="0" err="1"/>
              <a:t>измерения</a:t>
            </a:r>
            <a:r>
              <a:rPr sz="1800" dirty="0"/>
              <a:t> </a:t>
            </a:r>
            <a:r>
              <a:rPr sz="1800" dirty="0" err="1"/>
              <a:t>параметров</a:t>
            </a:r>
            <a:r>
              <a:rPr sz="1800" dirty="0"/>
              <a:t> </a:t>
            </a:r>
          </a:p>
          <a:p>
            <a:pPr algn="l" defTabSz="457200">
              <a:lnSpc>
                <a:spcPct val="150000"/>
              </a:lnSpc>
              <a:spcBef>
                <a:spcPts val="3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800" dirty="0"/>
              <a:t>5.4. </a:t>
            </a:r>
            <a:r>
              <a:rPr sz="1800" dirty="0" err="1"/>
              <a:t>Санитарно-эпидемиологические</a:t>
            </a:r>
            <a:r>
              <a:rPr sz="1800" dirty="0"/>
              <a:t> </a:t>
            </a:r>
            <a:r>
              <a:rPr sz="1800" dirty="0" err="1"/>
              <a:t>требования</a:t>
            </a:r>
            <a:r>
              <a:rPr sz="1800" dirty="0"/>
              <a:t> к </a:t>
            </a:r>
            <a:r>
              <a:rPr sz="1800" dirty="0" err="1"/>
              <a:t>защите</a:t>
            </a:r>
            <a:r>
              <a:rPr sz="1800" dirty="0"/>
              <a:t> </a:t>
            </a:r>
            <a:r>
              <a:rPr sz="1800" dirty="0" err="1"/>
              <a:t>от</a:t>
            </a:r>
            <a:r>
              <a:rPr sz="1800" dirty="0"/>
              <a:t> </a:t>
            </a:r>
            <a:r>
              <a:rPr sz="1800" dirty="0" err="1"/>
              <a:t>инфразвука</a:t>
            </a:r>
            <a:r>
              <a:rPr sz="1800" dirty="0"/>
              <a:t> </a:t>
            </a:r>
          </a:p>
          <a:p>
            <a:pPr algn="l" defTabSz="457200">
              <a:lnSpc>
                <a:spcPts val="52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 </a:t>
            </a:r>
            <a:endParaRPr dirty="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5.4. Санитарно-эпидемиологические требования к защите от инфразвука…"/>
          <p:cNvSpPr txBox="1"/>
          <p:nvPr/>
        </p:nvSpPr>
        <p:spPr>
          <a:xfrm>
            <a:off x="601073" y="531763"/>
            <a:ext cx="9340699" cy="8690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250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600" dirty="0"/>
              <a:t>5.4. </a:t>
            </a:r>
            <a:r>
              <a:rPr sz="1600" dirty="0" err="1"/>
              <a:t>Санитарно-эпидемиологические</a:t>
            </a:r>
            <a:r>
              <a:rPr sz="1600" dirty="0"/>
              <a:t> </a:t>
            </a:r>
            <a:r>
              <a:rPr sz="1600" dirty="0" err="1"/>
              <a:t>требования</a:t>
            </a:r>
            <a:r>
              <a:rPr sz="1600" dirty="0"/>
              <a:t> к </a:t>
            </a:r>
            <a:r>
              <a:rPr sz="1600" dirty="0" err="1"/>
              <a:t>защите</a:t>
            </a:r>
            <a:r>
              <a:rPr sz="1600" dirty="0"/>
              <a:t> </a:t>
            </a:r>
            <a:r>
              <a:rPr sz="1600" dirty="0" err="1"/>
              <a:t>от</a:t>
            </a:r>
            <a:r>
              <a:rPr sz="1600" dirty="0"/>
              <a:t> </a:t>
            </a:r>
            <a:r>
              <a:rPr sz="1600" dirty="0" err="1"/>
              <a:t>инфразвука</a:t>
            </a:r>
            <a:r>
              <a:rPr sz="1600" dirty="0"/>
              <a:t> </a:t>
            </a:r>
          </a:p>
          <a:p>
            <a:pPr algn="l" defTabSz="457200">
              <a:lnSpc>
                <a:spcPct val="1250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600" dirty="0"/>
              <a:t>VI. ВОЗДУШНЫЙ И КОНТАКТНЫЙ УЛЬТРАЗВУК НА РАБОЧИХ МЕСТАХ 6.1. </a:t>
            </a:r>
            <a:r>
              <a:rPr sz="1600" dirty="0" err="1"/>
              <a:t>Общие</a:t>
            </a:r>
            <a:r>
              <a:rPr sz="1600" dirty="0"/>
              <a:t> </a:t>
            </a:r>
            <a:r>
              <a:rPr sz="1600" dirty="0" err="1"/>
              <a:t>положения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6.2. </a:t>
            </a:r>
            <a:r>
              <a:rPr sz="1600" dirty="0" err="1"/>
              <a:t>Нормируемые</a:t>
            </a:r>
            <a:r>
              <a:rPr sz="1600" dirty="0"/>
              <a:t> </a:t>
            </a:r>
            <a:r>
              <a:rPr sz="1600" dirty="0" err="1"/>
              <a:t>показатели</a:t>
            </a:r>
            <a:r>
              <a:rPr sz="1600" dirty="0"/>
              <a:t> и </a:t>
            </a:r>
            <a:r>
              <a:rPr sz="1600" dirty="0" err="1"/>
              <a:t>параметры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6.3. </a:t>
            </a:r>
            <a:r>
              <a:rPr sz="1600" dirty="0" err="1"/>
              <a:t>Требования</a:t>
            </a:r>
            <a:r>
              <a:rPr sz="1600" dirty="0"/>
              <a:t> к </a:t>
            </a:r>
            <a:r>
              <a:rPr sz="1600" dirty="0" err="1"/>
              <a:t>организации</a:t>
            </a:r>
            <a:r>
              <a:rPr sz="1600" dirty="0"/>
              <a:t> </a:t>
            </a:r>
            <a:r>
              <a:rPr sz="1600" dirty="0" err="1"/>
              <a:t>контроля</a:t>
            </a:r>
            <a:r>
              <a:rPr sz="1600" dirty="0"/>
              <a:t> и </a:t>
            </a:r>
            <a:r>
              <a:rPr sz="1600" dirty="0" err="1"/>
              <a:t>методам</a:t>
            </a:r>
            <a:r>
              <a:rPr sz="1600" dirty="0"/>
              <a:t> </a:t>
            </a:r>
          </a:p>
          <a:p>
            <a:pPr algn="l" defTabSz="457200">
              <a:lnSpc>
                <a:spcPct val="1250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600" dirty="0" err="1"/>
              <a:t>измерения</a:t>
            </a:r>
            <a:r>
              <a:rPr sz="1600" dirty="0"/>
              <a:t> </a:t>
            </a:r>
            <a:r>
              <a:rPr sz="1600" dirty="0" err="1"/>
              <a:t>параметров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6.4. </a:t>
            </a:r>
            <a:r>
              <a:rPr sz="1600" dirty="0" err="1"/>
              <a:t>Требования</a:t>
            </a:r>
            <a:r>
              <a:rPr sz="1600" dirty="0"/>
              <a:t> </a:t>
            </a:r>
            <a:r>
              <a:rPr sz="1600" dirty="0" err="1"/>
              <a:t>по</a:t>
            </a:r>
            <a:r>
              <a:rPr sz="1600" dirty="0"/>
              <a:t> </a:t>
            </a:r>
            <a:r>
              <a:rPr sz="1600" dirty="0" err="1"/>
              <a:t>ограничению</a:t>
            </a:r>
            <a:r>
              <a:rPr sz="1600" dirty="0"/>
              <a:t> </a:t>
            </a:r>
            <a:r>
              <a:rPr sz="1600" dirty="0" err="1"/>
              <a:t>неблагоприятного</a:t>
            </a:r>
            <a:r>
              <a:rPr sz="1600" dirty="0"/>
              <a:t> </a:t>
            </a:r>
            <a:r>
              <a:rPr sz="1600" dirty="0" err="1"/>
              <a:t>влияния</a:t>
            </a:r>
            <a:r>
              <a:rPr sz="1600" dirty="0"/>
              <a:t> </a:t>
            </a:r>
            <a:r>
              <a:rPr sz="1600" dirty="0" err="1"/>
              <a:t>ультразвука</a:t>
            </a:r>
            <a:r>
              <a:rPr sz="1600" dirty="0"/>
              <a:t> </a:t>
            </a:r>
            <a:r>
              <a:rPr sz="1600" dirty="0" err="1"/>
              <a:t>на</a:t>
            </a:r>
            <a:r>
              <a:rPr sz="1600" dirty="0"/>
              <a:t> </a:t>
            </a:r>
            <a:r>
              <a:rPr sz="1600" dirty="0" err="1"/>
              <a:t>рабочих</a:t>
            </a:r>
            <a:r>
              <a:rPr sz="1600" dirty="0"/>
              <a:t> </a:t>
            </a:r>
            <a:r>
              <a:rPr sz="1600" dirty="0" err="1"/>
              <a:t>местах</a:t>
            </a:r>
            <a:r>
              <a:rPr sz="1600" dirty="0"/>
              <a:t> </a:t>
            </a:r>
          </a:p>
          <a:p>
            <a:pPr algn="l" defTabSz="457200">
              <a:lnSpc>
                <a:spcPct val="1250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600" dirty="0"/>
              <a:t>VII. ЭЛЕКТРИЧЕСКИЕ, МАГНИТНЫЕ, ЭЛЕКТРОМАГНИТНЫЕ ПОЛЯ НА РАБОЧИХ МЕСТАХ</a:t>
            </a:r>
            <a:br>
              <a:rPr sz="1600" dirty="0"/>
            </a:br>
            <a:r>
              <a:rPr sz="1600" dirty="0"/>
              <a:t>7.1. </a:t>
            </a:r>
            <a:r>
              <a:rPr sz="1600" dirty="0" err="1"/>
              <a:t>Общие</a:t>
            </a:r>
            <a:r>
              <a:rPr sz="1600" dirty="0"/>
              <a:t> </a:t>
            </a:r>
            <a:r>
              <a:rPr sz="1600" dirty="0" err="1"/>
              <a:t>положения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7.2. </a:t>
            </a:r>
            <a:r>
              <a:rPr sz="1600" dirty="0" err="1"/>
              <a:t>Нормируемые</a:t>
            </a:r>
            <a:r>
              <a:rPr sz="1600" dirty="0"/>
              <a:t> </a:t>
            </a:r>
            <a:r>
              <a:rPr sz="1600" dirty="0" err="1"/>
              <a:t>показатели</a:t>
            </a:r>
            <a:r>
              <a:rPr sz="1600" dirty="0"/>
              <a:t> и </a:t>
            </a:r>
            <a:r>
              <a:rPr sz="1600" dirty="0" err="1"/>
              <a:t>параметры</a:t>
            </a:r>
            <a:r>
              <a:rPr sz="1600" dirty="0"/>
              <a:t> </a:t>
            </a:r>
          </a:p>
          <a:p>
            <a:pPr algn="l" defTabSz="457200">
              <a:lnSpc>
                <a:spcPct val="1250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600" dirty="0"/>
              <a:t>7.3 </a:t>
            </a:r>
            <a:r>
              <a:rPr sz="1600" dirty="0" err="1"/>
              <a:t>Требования</a:t>
            </a:r>
            <a:r>
              <a:rPr sz="1600" dirty="0"/>
              <a:t> к </a:t>
            </a:r>
            <a:r>
              <a:rPr sz="1600" dirty="0" err="1"/>
              <a:t>организации</a:t>
            </a:r>
            <a:r>
              <a:rPr sz="1600" dirty="0"/>
              <a:t> </a:t>
            </a:r>
            <a:r>
              <a:rPr sz="1600" dirty="0" err="1"/>
              <a:t>контроля</a:t>
            </a:r>
            <a:r>
              <a:rPr sz="1600" dirty="0"/>
              <a:t> и </a:t>
            </a:r>
            <a:r>
              <a:rPr sz="1600" dirty="0" err="1"/>
              <a:t>методам</a:t>
            </a:r>
            <a:r>
              <a:rPr sz="1600" dirty="0"/>
              <a:t> </a:t>
            </a:r>
            <a:r>
              <a:rPr sz="1600" dirty="0" err="1"/>
              <a:t>измерения</a:t>
            </a:r>
            <a:r>
              <a:rPr sz="1600" dirty="0"/>
              <a:t> </a:t>
            </a:r>
            <a:r>
              <a:rPr sz="1600" dirty="0" err="1"/>
              <a:t>параметров</a:t>
            </a:r>
            <a:r>
              <a:rPr sz="1600" dirty="0"/>
              <a:t> </a:t>
            </a:r>
          </a:p>
          <a:p>
            <a:pPr algn="l" defTabSz="457200">
              <a:lnSpc>
                <a:spcPct val="1250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600" dirty="0"/>
              <a:t>VIII. ЛАЗЕРНОЕ ИЗЛУЧЕНИЕ НА РАБОЧИХ МЕСТАХ 8.1. </a:t>
            </a:r>
            <a:r>
              <a:rPr sz="1600" dirty="0" err="1"/>
              <a:t>Общие</a:t>
            </a:r>
            <a:r>
              <a:rPr sz="1600" dirty="0"/>
              <a:t> </a:t>
            </a:r>
            <a:r>
              <a:rPr sz="1600" dirty="0" err="1"/>
              <a:t>положения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8.2. </a:t>
            </a:r>
            <a:r>
              <a:rPr sz="1600" dirty="0" err="1"/>
              <a:t>Нормируемые</a:t>
            </a:r>
            <a:r>
              <a:rPr sz="1600" dirty="0"/>
              <a:t> </a:t>
            </a:r>
            <a:r>
              <a:rPr sz="1600" dirty="0" err="1"/>
              <a:t>показатели</a:t>
            </a:r>
            <a:r>
              <a:rPr sz="1600" dirty="0"/>
              <a:t> и </a:t>
            </a:r>
            <a:r>
              <a:rPr sz="1600" dirty="0" err="1"/>
              <a:t>параметры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8.3. </a:t>
            </a:r>
            <a:r>
              <a:rPr sz="1600" dirty="0" err="1"/>
              <a:t>Требования</a:t>
            </a:r>
            <a:r>
              <a:rPr sz="1600" dirty="0"/>
              <a:t> к </a:t>
            </a:r>
            <a:r>
              <a:rPr sz="1600" dirty="0" err="1"/>
              <a:t>организации</a:t>
            </a:r>
            <a:r>
              <a:rPr sz="1600" dirty="0"/>
              <a:t> </a:t>
            </a:r>
            <a:r>
              <a:rPr sz="1600" dirty="0" err="1"/>
              <a:t>контроля</a:t>
            </a:r>
            <a:r>
              <a:rPr sz="1600" dirty="0"/>
              <a:t> и </a:t>
            </a:r>
            <a:r>
              <a:rPr sz="1600" dirty="0" err="1"/>
              <a:t>методам</a:t>
            </a:r>
            <a:r>
              <a:rPr sz="1600" dirty="0"/>
              <a:t> </a:t>
            </a:r>
            <a:r>
              <a:rPr sz="1600" dirty="0" err="1"/>
              <a:t>измерения</a:t>
            </a:r>
            <a:r>
              <a:rPr sz="1600" dirty="0"/>
              <a:t> </a:t>
            </a:r>
            <a:r>
              <a:rPr sz="1600" dirty="0" err="1"/>
              <a:t>параметров</a:t>
            </a:r>
            <a:r>
              <a:rPr sz="1600" dirty="0"/>
              <a:t> </a:t>
            </a:r>
          </a:p>
          <a:p>
            <a:pPr algn="l" defTabSz="457200">
              <a:lnSpc>
                <a:spcPct val="1250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600" dirty="0"/>
              <a:t>8.4. </a:t>
            </a:r>
            <a:r>
              <a:rPr sz="1600" dirty="0" err="1"/>
              <a:t>Санитарно-эпидемиологические</a:t>
            </a:r>
            <a:r>
              <a:rPr sz="1600" dirty="0"/>
              <a:t> </a:t>
            </a:r>
            <a:r>
              <a:rPr sz="1600" dirty="0" err="1"/>
              <a:t>требования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к </a:t>
            </a:r>
            <a:r>
              <a:rPr sz="1600" dirty="0" err="1"/>
              <a:t>источникам</a:t>
            </a:r>
            <a:r>
              <a:rPr sz="1600" dirty="0"/>
              <a:t> </a:t>
            </a:r>
            <a:r>
              <a:rPr sz="1600" dirty="0" err="1"/>
              <a:t>лазерного</a:t>
            </a:r>
            <a:r>
              <a:rPr sz="1600" dirty="0"/>
              <a:t> </a:t>
            </a:r>
            <a:r>
              <a:rPr sz="1600" dirty="0" err="1"/>
              <a:t>излучения</a:t>
            </a:r>
            <a:r>
              <a:rPr sz="1600" dirty="0"/>
              <a:t>, </a:t>
            </a:r>
            <a:r>
              <a:rPr sz="1600" dirty="0" err="1"/>
              <a:t>требования</a:t>
            </a:r>
            <a:r>
              <a:rPr sz="1600" dirty="0"/>
              <a:t> к </a:t>
            </a:r>
            <a:r>
              <a:rPr sz="1600" dirty="0" err="1"/>
              <a:t>персоналу</a:t>
            </a:r>
            <a:r>
              <a:rPr sz="1600" dirty="0"/>
              <a:t>, а </a:t>
            </a:r>
            <a:r>
              <a:rPr sz="1600" dirty="0" err="1"/>
              <a:t>также</a:t>
            </a:r>
            <a:r>
              <a:rPr sz="1600" dirty="0"/>
              <a:t> к </a:t>
            </a:r>
            <a:r>
              <a:rPr sz="1600" dirty="0" err="1"/>
              <a:t>знакам</a:t>
            </a:r>
            <a:r>
              <a:rPr sz="1600" dirty="0"/>
              <a:t> и </a:t>
            </a:r>
            <a:r>
              <a:rPr sz="1600" dirty="0" err="1"/>
              <a:t>надписям</a:t>
            </a:r>
            <a:r>
              <a:rPr sz="1600" dirty="0"/>
              <a:t> </a:t>
            </a:r>
          </a:p>
          <a:p>
            <a:pPr algn="l" defTabSz="457200">
              <a:lnSpc>
                <a:spcPct val="1250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600" dirty="0"/>
              <a:t>IX. УЛЬТРАФИОЛЕТОВОЕ ИЗЛУЧЕНИЕ</a:t>
            </a:r>
            <a:br>
              <a:rPr sz="1600" dirty="0"/>
            </a:br>
            <a:r>
              <a:rPr sz="1600" dirty="0"/>
              <a:t>9.1. </a:t>
            </a:r>
            <a:r>
              <a:rPr sz="1600" dirty="0" err="1"/>
              <a:t>Общие</a:t>
            </a:r>
            <a:r>
              <a:rPr sz="1600" dirty="0"/>
              <a:t> </a:t>
            </a:r>
            <a:r>
              <a:rPr sz="1600" dirty="0" err="1"/>
              <a:t>положения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9.2. </a:t>
            </a:r>
            <a:r>
              <a:rPr sz="1600" dirty="0" err="1"/>
              <a:t>Нормируемые</a:t>
            </a:r>
            <a:r>
              <a:rPr sz="1600" dirty="0"/>
              <a:t> </a:t>
            </a:r>
            <a:r>
              <a:rPr sz="1600" dirty="0" err="1"/>
              <a:t>показатели</a:t>
            </a:r>
            <a:r>
              <a:rPr sz="1600" dirty="0"/>
              <a:t> и </a:t>
            </a:r>
            <a:r>
              <a:rPr sz="1600" dirty="0" err="1"/>
              <a:t>параметры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9.3. </a:t>
            </a:r>
            <a:r>
              <a:rPr sz="1600" dirty="0" err="1"/>
              <a:t>Требования</a:t>
            </a:r>
            <a:r>
              <a:rPr sz="1600" dirty="0"/>
              <a:t> к </a:t>
            </a:r>
            <a:r>
              <a:rPr sz="1600" dirty="0" err="1"/>
              <a:t>организации</a:t>
            </a:r>
            <a:r>
              <a:rPr sz="1600" dirty="0"/>
              <a:t> </a:t>
            </a:r>
            <a:r>
              <a:rPr sz="1600" dirty="0" err="1"/>
              <a:t>контроля</a:t>
            </a:r>
            <a:r>
              <a:rPr sz="1600" dirty="0"/>
              <a:t> и </a:t>
            </a:r>
            <a:r>
              <a:rPr sz="1600" dirty="0" err="1"/>
              <a:t>методам</a:t>
            </a:r>
            <a:r>
              <a:rPr sz="1600" dirty="0"/>
              <a:t> </a:t>
            </a:r>
            <a:r>
              <a:rPr sz="1600" dirty="0" err="1"/>
              <a:t>измерения</a:t>
            </a:r>
            <a:r>
              <a:rPr sz="1600" dirty="0"/>
              <a:t> </a:t>
            </a:r>
            <a:r>
              <a:rPr sz="1600" dirty="0" err="1"/>
              <a:t>параметров</a:t>
            </a:r>
            <a:r>
              <a:rPr sz="1600" dirty="0"/>
              <a:t> </a:t>
            </a:r>
          </a:p>
          <a:p>
            <a:pPr algn="l" defTabSz="457200">
              <a:lnSpc>
                <a:spcPct val="1250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600" dirty="0"/>
              <a:t>X. ОСВЕЩЕНИЕ НА РАБОЧИХ МЕСТАХ</a:t>
            </a:r>
            <a:br>
              <a:rPr sz="1600" dirty="0"/>
            </a:br>
            <a:r>
              <a:rPr sz="1600" dirty="0"/>
              <a:t>10.1. </a:t>
            </a:r>
            <a:r>
              <a:rPr sz="1600" dirty="0" err="1"/>
              <a:t>Общие</a:t>
            </a:r>
            <a:r>
              <a:rPr sz="1600" dirty="0"/>
              <a:t> </a:t>
            </a:r>
            <a:r>
              <a:rPr sz="1600" dirty="0" err="1"/>
              <a:t>положения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10.2. </a:t>
            </a:r>
            <a:r>
              <a:rPr sz="1600" dirty="0" err="1"/>
              <a:t>Нормируемые</a:t>
            </a:r>
            <a:r>
              <a:rPr sz="1600" dirty="0"/>
              <a:t> </a:t>
            </a:r>
            <a:r>
              <a:rPr sz="1600" dirty="0" err="1"/>
              <a:t>показатели</a:t>
            </a:r>
            <a:r>
              <a:rPr sz="1600" dirty="0"/>
              <a:t> и </a:t>
            </a:r>
            <a:r>
              <a:rPr sz="1600" dirty="0" err="1"/>
              <a:t>параметры</a:t>
            </a:r>
            <a:r>
              <a:rPr sz="1600" dirty="0"/>
              <a:t> </a:t>
            </a:r>
            <a:r>
              <a:rPr sz="1600" dirty="0" err="1"/>
              <a:t>освещенности</a:t>
            </a:r>
            <a:r>
              <a:rPr sz="1600" dirty="0"/>
              <a:t/>
            </a:r>
            <a:br>
              <a:rPr sz="1600" dirty="0"/>
            </a:br>
            <a:r>
              <a:rPr sz="1600" dirty="0" err="1"/>
              <a:t>на</a:t>
            </a:r>
            <a:r>
              <a:rPr sz="1600" dirty="0"/>
              <a:t> </a:t>
            </a:r>
            <a:r>
              <a:rPr sz="1600" dirty="0" err="1"/>
              <a:t>рабочем</a:t>
            </a:r>
            <a:r>
              <a:rPr sz="1600" dirty="0"/>
              <a:t> </a:t>
            </a:r>
            <a:r>
              <a:rPr sz="1600" dirty="0" err="1"/>
              <a:t>месте</a:t>
            </a:r>
            <a:r>
              <a:rPr sz="1600" dirty="0"/>
              <a:t/>
            </a:r>
            <a:br>
              <a:rPr sz="1600" dirty="0"/>
            </a:br>
            <a:r>
              <a:rPr sz="1600" dirty="0"/>
              <a:t>10.3. </a:t>
            </a:r>
            <a:r>
              <a:rPr sz="1600" dirty="0" err="1"/>
              <a:t>Требования</a:t>
            </a:r>
            <a:r>
              <a:rPr sz="1600" dirty="0"/>
              <a:t> к </a:t>
            </a:r>
            <a:r>
              <a:rPr sz="1600" dirty="0" err="1"/>
              <a:t>организации</a:t>
            </a:r>
            <a:r>
              <a:rPr sz="1600" dirty="0"/>
              <a:t> </a:t>
            </a:r>
            <a:r>
              <a:rPr sz="1600" dirty="0" err="1"/>
              <a:t>контроля</a:t>
            </a:r>
            <a:r>
              <a:rPr sz="1600" dirty="0"/>
              <a:t> и </a:t>
            </a:r>
            <a:r>
              <a:rPr sz="1600" dirty="0" err="1"/>
              <a:t>методам</a:t>
            </a:r>
            <a:r>
              <a:rPr sz="1600" dirty="0"/>
              <a:t> </a:t>
            </a:r>
            <a:r>
              <a:rPr sz="1600" dirty="0" err="1"/>
              <a:t>измерения</a:t>
            </a:r>
            <a:r>
              <a:rPr sz="1600" dirty="0"/>
              <a:t> </a:t>
            </a:r>
            <a:r>
              <a:rPr sz="1600" dirty="0" err="1"/>
              <a:t>параметров</a:t>
            </a:r>
            <a:r>
              <a:rPr sz="1600" dirty="0"/>
              <a:t>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План приложений"/>
          <p:cNvSpPr txBox="1">
            <a:spLocks noGrp="1"/>
          </p:cNvSpPr>
          <p:nvPr>
            <p:ph type="title"/>
          </p:nvPr>
        </p:nvSpPr>
        <p:spPr>
          <a:xfrm>
            <a:off x="633303" y="416859"/>
            <a:ext cx="10338816" cy="9144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План</a:t>
            </a:r>
            <a:r>
              <a:rPr dirty="0"/>
              <a:t> </a:t>
            </a:r>
            <a:r>
              <a:rPr dirty="0" err="1"/>
              <a:t>приложений</a:t>
            </a:r>
            <a:endParaRPr dirty="0"/>
          </a:p>
        </p:txBody>
      </p:sp>
      <p:sp>
        <p:nvSpPr>
          <p:cNvPr id="142" name="Приложение 1. Характеристика отдельных категорий работ…"/>
          <p:cNvSpPr txBox="1"/>
          <p:nvPr/>
        </p:nvSpPr>
        <p:spPr>
          <a:xfrm>
            <a:off x="367510" y="1331259"/>
            <a:ext cx="11492796" cy="8235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2"/>
              </a:rPr>
              <a:t>Приложение</a:t>
            </a:r>
            <a:r>
              <a:rPr dirty="0">
                <a:hlinkClick r:id="rId2"/>
              </a:rPr>
              <a:t> 1. </a:t>
            </a:r>
            <a:r>
              <a:rPr dirty="0" err="1">
                <a:hlinkClick r:id="rId2"/>
              </a:rPr>
              <a:t>Характеристика</a:t>
            </a:r>
            <a:r>
              <a:rPr dirty="0">
                <a:hlinkClick r:id="rId2"/>
              </a:rPr>
              <a:t> </a:t>
            </a:r>
            <a:r>
              <a:rPr dirty="0" err="1">
                <a:hlinkClick r:id="rId2"/>
              </a:rPr>
              <a:t>отдельных</a:t>
            </a:r>
            <a:r>
              <a:rPr dirty="0">
                <a:hlinkClick r:id="rId2"/>
              </a:rPr>
              <a:t> </a:t>
            </a:r>
            <a:r>
              <a:rPr dirty="0" err="1">
                <a:hlinkClick r:id="rId2"/>
              </a:rPr>
              <a:t>категорий</a:t>
            </a:r>
            <a:r>
              <a:rPr dirty="0">
                <a:hlinkClick r:id="rId2"/>
              </a:rPr>
              <a:t> </a:t>
            </a:r>
            <a:r>
              <a:rPr dirty="0" err="1">
                <a:hlinkClick r:id="rId2"/>
              </a:rPr>
              <a:t>работ</a:t>
            </a:r>
            <a:endParaRPr dirty="0">
              <a:hlinkClick r:id="rId2"/>
            </a:endParaRP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3"/>
              </a:rPr>
              <a:t>Таблица</a:t>
            </a:r>
            <a:r>
              <a:rPr dirty="0">
                <a:hlinkClick r:id="rId3"/>
              </a:rPr>
              <a:t> П 1.1. </a:t>
            </a:r>
            <a:r>
              <a:rPr dirty="0" err="1">
                <a:hlinkClick r:id="rId3"/>
              </a:rPr>
              <a:t>Категории</a:t>
            </a:r>
            <a:r>
              <a:rPr dirty="0">
                <a:hlinkClick r:id="rId3"/>
              </a:rPr>
              <a:t> </a:t>
            </a:r>
            <a:r>
              <a:rPr dirty="0" err="1">
                <a:hlinkClick r:id="rId3"/>
              </a:rPr>
              <a:t>работ</a:t>
            </a:r>
            <a:r>
              <a:rPr dirty="0">
                <a:hlinkClick r:id="rId3"/>
              </a:rPr>
              <a:t> </a:t>
            </a:r>
            <a:r>
              <a:rPr dirty="0" err="1">
                <a:hlinkClick r:id="rId3"/>
              </a:rPr>
              <a:t>на</a:t>
            </a:r>
            <a:r>
              <a:rPr dirty="0">
                <a:hlinkClick r:id="rId3"/>
              </a:rPr>
              <a:t> </a:t>
            </a:r>
            <a:r>
              <a:rPr dirty="0" err="1">
                <a:hlinkClick r:id="rId3"/>
              </a:rPr>
              <a:t>основе</a:t>
            </a:r>
            <a:r>
              <a:rPr dirty="0">
                <a:hlinkClick r:id="rId3"/>
              </a:rPr>
              <a:t> </a:t>
            </a:r>
            <a:r>
              <a:rPr dirty="0" err="1">
                <a:hlinkClick r:id="rId3"/>
              </a:rPr>
              <a:t>общих</a:t>
            </a:r>
            <a:r>
              <a:rPr dirty="0">
                <a:hlinkClick r:id="rId3"/>
              </a:rPr>
              <a:t> </a:t>
            </a:r>
            <a:r>
              <a:rPr dirty="0" err="1">
                <a:hlinkClick r:id="rId3"/>
              </a:rPr>
              <a:t>энерготрат</a:t>
            </a:r>
            <a:r>
              <a:rPr dirty="0">
                <a:hlinkClick r:id="rId3"/>
              </a:rPr>
              <a:t> </a:t>
            </a:r>
            <a:r>
              <a:rPr dirty="0" err="1">
                <a:hlinkClick r:id="rId3"/>
              </a:rPr>
              <a:t>организма</a:t>
            </a:r>
            <a:endParaRPr dirty="0">
              <a:hlinkClick r:id="rId3"/>
            </a:endParaRP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4"/>
              </a:rPr>
              <a:t>Приложение</a:t>
            </a:r>
            <a:r>
              <a:rPr dirty="0">
                <a:hlinkClick r:id="rId4"/>
              </a:rPr>
              <a:t> 2. </a:t>
            </a:r>
            <a:r>
              <a:rPr dirty="0" err="1">
                <a:hlinkClick r:id="rId4"/>
              </a:rPr>
              <a:t>Алгоритм</a:t>
            </a:r>
            <a:r>
              <a:rPr dirty="0">
                <a:hlinkClick r:id="rId4"/>
              </a:rPr>
              <a:t> </a:t>
            </a:r>
            <a:r>
              <a:rPr dirty="0" err="1">
                <a:hlinkClick r:id="rId4"/>
              </a:rPr>
              <a:t>определения</a:t>
            </a:r>
            <a:r>
              <a:rPr dirty="0">
                <a:hlinkClick r:id="rId4"/>
              </a:rPr>
              <a:t> ТНС-</a:t>
            </a:r>
            <a:r>
              <a:rPr dirty="0" err="1">
                <a:hlinkClick r:id="rId4"/>
              </a:rPr>
              <a:t>индекса</a:t>
            </a:r>
            <a:endParaRPr dirty="0">
              <a:hlinkClick r:id="rId4"/>
            </a:endParaRP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5"/>
              </a:rPr>
              <a:t>Приложение</a:t>
            </a:r>
            <a:r>
              <a:rPr dirty="0">
                <a:hlinkClick r:id="rId5"/>
              </a:rPr>
              <a:t> 3. </a:t>
            </a:r>
            <a:r>
              <a:rPr dirty="0" err="1">
                <a:hlinkClick r:id="rId5"/>
              </a:rPr>
              <a:t>Продолжительность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работы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при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температуре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воздуха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на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рабочем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месте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выше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или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ниже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допустимых</a:t>
            </a:r>
            <a:r>
              <a:rPr dirty="0">
                <a:hlinkClick r:id="rId5"/>
              </a:rPr>
              <a:t> </a:t>
            </a:r>
            <a:r>
              <a:rPr dirty="0" err="1">
                <a:hlinkClick r:id="rId5"/>
              </a:rPr>
              <a:t>величин</a:t>
            </a:r>
            <a:endParaRPr dirty="0">
              <a:hlinkClick r:id="rId5"/>
            </a:endParaRP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6"/>
              </a:rPr>
              <a:t>Таблица</a:t>
            </a:r>
            <a:r>
              <a:rPr dirty="0">
                <a:hlinkClick r:id="rId6"/>
              </a:rPr>
              <a:t> П 3.1. </a:t>
            </a:r>
            <a:r>
              <a:rPr dirty="0" err="1">
                <a:hlinkClick r:id="rId6"/>
              </a:rPr>
              <a:t>Допустимая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продолжительность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пребывания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на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рабочих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местах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при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температуре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воздуха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выше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допустимых</a:t>
            </a:r>
            <a:r>
              <a:rPr dirty="0">
                <a:hlinkClick r:id="rId6"/>
              </a:rPr>
              <a:t> </a:t>
            </a:r>
            <a:r>
              <a:rPr dirty="0" err="1">
                <a:hlinkClick r:id="rId6"/>
              </a:rPr>
              <a:t>величин</a:t>
            </a:r>
            <a:endParaRPr dirty="0">
              <a:hlinkClick r:id="rId6"/>
            </a:endParaRP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7"/>
              </a:rPr>
              <a:t>Таблица</a:t>
            </a:r>
            <a:r>
              <a:rPr dirty="0">
                <a:hlinkClick r:id="rId7"/>
              </a:rPr>
              <a:t> П 3.2. </a:t>
            </a:r>
            <a:r>
              <a:rPr dirty="0" err="1">
                <a:hlinkClick r:id="rId7"/>
              </a:rPr>
              <a:t>Допустимая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продолжительность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пребывания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на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рабочих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местах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при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температуре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воздуха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ниже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допустимых</a:t>
            </a:r>
            <a:r>
              <a:rPr dirty="0">
                <a:hlinkClick r:id="rId7"/>
              </a:rPr>
              <a:t> </a:t>
            </a:r>
            <a:r>
              <a:rPr dirty="0" err="1">
                <a:hlinkClick r:id="rId7"/>
              </a:rPr>
              <a:t>величин</a:t>
            </a:r>
            <a:endParaRPr dirty="0">
              <a:hlinkClick r:id="rId7"/>
            </a:endParaRP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8"/>
              </a:rPr>
              <a:t>Приложение</a:t>
            </a:r>
            <a:r>
              <a:rPr dirty="0">
                <a:hlinkClick r:id="rId8"/>
              </a:rPr>
              <a:t> 4. </a:t>
            </a:r>
            <a:r>
              <a:rPr dirty="0" err="1">
                <a:hlinkClick r:id="rId8"/>
              </a:rPr>
              <a:t>Санитарно-эпидемиологические</a:t>
            </a:r>
            <a:r>
              <a:rPr dirty="0">
                <a:hlinkClick r:id="rId8"/>
              </a:rPr>
              <a:t> </a:t>
            </a:r>
            <a:r>
              <a:rPr dirty="0" err="1">
                <a:hlinkClick r:id="rId8"/>
              </a:rPr>
              <a:t>требования</a:t>
            </a:r>
            <a:r>
              <a:rPr dirty="0">
                <a:hlinkClick r:id="rId8"/>
              </a:rPr>
              <a:t> к </a:t>
            </a:r>
            <a:r>
              <a:rPr dirty="0" err="1">
                <a:hlinkClick r:id="rId8"/>
              </a:rPr>
              <a:t>параметрам</a:t>
            </a:r>
            <a:r>
              <a:rPr dirty="0">
                <a:hlinkClick r:id="rId8"/>
              </a:rPr>
              <a:t> </a:t>
            </a:r>
            <a:r>
              <a:rPr dirty="0" err="1">
                <a:hlinkClick r:id="rId8"/>
              </a:rPr>
              <a:t>микроклимата</a:t>
            </a:r>
            <a:r>
              <a:rPr dirty="0">
                <a:hlinkClick r:id="rId8"/>
              </a:rPr>
              <a:t> в </a:t>
            </a:r>
            <a:r>
              <a:rPr dirty="0" err="1">
                <a:hlinkClick r:id="rId8"/>
              </a:rPr>
              <a:t>производственных</a:t>
            </a:r>
            <a:r>
              <a:rPr dirty="0">
                <a:hlinkClick r:id="rId8"/>
              </a:rPr>
              <a:t> </a:t>
            </a:r>
            <a:r>
              <a:rPr dirty="0" err="1">
                <a:hlinkClick r:id="rId8"/>
              </a:rPr>
              <a:t>помещениях</a:t>
            </a:r>
            <a:r>
              <a:rPr dirty="0">
                <a:hlinkClick r:id="rId8"/>
              </a:rPr>
              <a:t>, </a:t>
            </a:r>
            <a:r>
              <a:rPr dirty="0" err="1">
                <a:hlinkClick r:id="rId8"/>
              </a:rPr>
              <a:t>оборудованных</a:t>
            </a:r>
            <a:r>
              <a:rPr dirty="0">
                <a:hlinkClick r:id="rId8"/>
              </a:rPr>
              <a:t> </a:t>
            </a:r>
            <a:r>
              <a:rPr dirty="0" err="1">
                <a:hlinkClick r:id="rId8"/>
              </a:rPr>
              <a:t>системами</a:t>
            </a:r>
            <a:r>
              <a:rPr dirty="0">
                <a:hlinkClick r:id="rId8"/>
              </a:rPr>
              <a:t> </a:t>
            </a:r>
            <a:r>
              <a:rPr dirty="0" err="1">
                <a:hlinkClick r:id="rId8"/>
              </a:rPr>
              <a:t>искусственного</a:t>
            </a:r>
            <a:r>
              <a:rPr dirty="0">
                <a:hlinkClick r:id="rId8"/>
              </a:rPr>
              <a:t> </a:t>
            </a:r>
            <a:r>
              <a:rPr dirty="0" err="1">
                <a:hlinkClick r:id="rId8"/>
              </a:rPr>
              <a:t>охлаждения</a:t>
            </a:r>
            <a:r>
              <a:rPr dirty="0">
                <a:hlinkClick r:id="rId8"/>
              </a:rPr>
              <a:t> </a:t>
            </a:r>
            <a:r>
              <a:rPr dirty="0" err="1">
                <a:hlinkClick r:id="rId8"/>
              </a:rPr>
              <a:t>или</a:t>
            </a:r>
            <a:r>
              <a:rPr dirty="0">
                <a:hlinkClick r:id="rId8"/>
              </a:rPr>
              <a:t> </a:t>
            </a:r>
            <a:r>
              <a:rPr dirty="0" err="1">
                <a:hlinkClick r:id="rId8"/>
              </a:rPr>
              <a:t>лучистого</a:t>
            </a:r>
            <a:r>
              <a:rPr dirty="0">
                <a:hlinkClick r:id="rId8"/>
              </a:rPr>
              <a:t> </a:t>
            </a:r>
            <a:r>
              <a:rPr dirty="0" err="1">
                <a:hlinkClick r:id="rId8"/>
              </a:rPr>
              <a:t>обогрева</a:t>
            </a:r>
            <a:endParaRPr dirty="0">
              <a:hlinkClick r:id="rId8"/>
            </a:endParaRP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9"/>
              </a:rPr>
              <a:t>Таблица</a:t>
            </a:r>
            <a:r>
              <a:rPr dirty="0">
                <a:hlinkClick r:id="rId9"/>
              </a:rPr>
              <a:t> П 4.1. </a:t>
            </a:r>
            <a:r>
              <a:rPr dirty="0" err="1">
                <a:hlinkClick r:id="rId9"/>
              </a:rPr>
              <a:t>Санитарно-эпидемиологические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требования</a:t>
            </a:r>
            <a:r>
              <a:rPr dirty="0">
                <a:hlinkClick r:id="rId9"/>
              </a:rPr>
              <a:t> к </a:t>
            </a:r>
            <a:r>
              <a:rPr dirty="0" err="1">
                <a:hlinkClick r:id="rId9"/>
              </a:rPr>
              <a:t>параметрам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микроклимата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производственных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помещений</a:t>
            </a:r>
            <a:r>
              <a:rPr dirty="0">
                <a:hlinkClick r:id="rId9"/>
              </a:rPr>
              <a:t>, </a:t>
            </a:r>
            <a:r>
              <a:rPr dirty="0" err="1">
                <a:hlinkClick r:id="rId9"/>
              </a:rPr>
              <a:t>оборудованных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системами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лучистого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обогрева</a:t>
            </a:r>
            <a:r>
              <a:rPr dirty="0">
                <a:hlinkClick r:id="rId9"/>
              </a:rPr>
              <a:t>, </a:t>
            </a:r>
            <a:r>
              <a:rPr dirty="0" err="1">
                <a:hlinkClick r:id="rId9"/>
              </a:rPr>
              <a:t>применительно</a:t>
            </a:r>
            <a:r>
              <a:rPr dirty="0">
                <a:hlinkClick r:id="rId9"/>
              </a:rPr>
              <a:t> к </a:t>
            </a:r>
            <a:r>
              <a:rPr dirty="0" err="1">
                <a:hlinkClick r:id="rId9"/>
              </a:rPr>
              <a:t>выполнению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работ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средней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тяжести</a:t>
            </a:r>
            <a:r>
              <a:rPr dirty="0">
                <a:hlinkClick r:id="rId9"/>
              </a:rPr>
              <a:t> в </a:t>
            </a:r>
            <a:r>
              <a:rPr dirty="0" err="1">
                <a:hlinkClick r:id="rId9"/>
              </a:rPr>
              <a:t>течение</a:t>
            </a:r>
            <a:r>
              <a:rPr dirty="0">
                <a:hlinkClick r:id="rId9"/>
              </a:rPr>
              <a:t> 8-ми </a:t>
            </a:r>
            <a:r>
              <a:rPr dirty="0" err="1">
                <a:hlinkClick r:id="rId9"/>
              </a:rPr>
              <a:t>часовой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рабочей</a:t>
            </a:r>
            <a:r>
              <a:rPr dirty="0">
                <a:hlinkClick r:id="rId9"/>
              </a:rPr>
              <a:t> </a:t>
            </a:r>
            <a:r>
              <a:rPr dirty="0" err="1">
                <a:hlinkClick r:id="rId9"/>
              </a:rPr>
              <a:t>смены</a:t>
            </a:r>
            <a:endParaRPr dirty="0">
              <a:hlinkClick r:id="rId9"/>
            </a:endParaRP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0"/>
              </a:rPr>
              <a:t>Приложение</a:t>
            </a:r>
            <a:r>
              <a:rPr dirty="0">
                <a:hlinkClick r:id="rId10"/>
              </a:rPr>
              <a:t> 5. </a:t>
            </a:r>
            <a:r>
              <a:rPr dirty="0" err="1">
                <a:hlinkClick r:id="rId10"/>
              </a:rPr>
              <a:t>Оценка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микроклимата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на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рабочих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местах</a:t>
            </a:r>
            <a:r>
              <a:rPr dirty="0">
                <a:hlinkClick r:id="rId10"/>
              </a:rPr>
              <a:t>, </a:t>
            </a:r>
            <a:r>
              <a:rPr dirty="0" err="1">
                <a:hlinkClick r:id="rId10"/>
              </a:rPr>
              <a:t>расположенных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на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открытой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территории</a:t>
            </a:r>
            <a:r>
              <a:rPr dirty="0">
                <a:hlinkClick r:id="rId10"/>
              </a:rPr>
              <a:t> в </a:t>
            </a:r>
            <a:r>
              <a:rPr dirty="0" err="1">
                <a:hlinkClick r:id="rId10"/>
              </a:rPr>
              <a:t>различных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климатических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поясах</a:t>
            </a:r>
            <a:r>
              <a:rPr dirty="0">
                <a:hlinkClick r:id="rId10"/>
              </a:rPr>
              <a:t> (</a:t>
            </a:r>
            <a:r>
              <a:rPr dirty="0" err="1">
                <a:hlinkClick r:id="rId10"/>
              </a:rPr>
              <a:t>регионах</a:t>
            </a:r>
            <a:r>
              <a:rPr dirty="0">
                <a:hlinkClick r:id="rId10"/>
              </a:rPr>
              <a:t>) </a:t>
            </a:r>
            <a:r>
              <a:rPr dirty="0" err="1">
                <a:hlinkClick r:id="rId10"/>
              </a:rPr>
              <a:t>Российской</a:t>
            </a:r>
            <a:r>
              <a:rPr dirty="0">
                <a:hlinkClick r:id="rId10"/>
              </a:rPr>
              <a:t> </a:t>
            </a:r>
            <a:r>
              <a:rPr dirty="0" err="1">
                <a:hlinkClick r:id="rId10"/>
              </a:rPr>
              <a:t>Федерации</a:t>
            </a:r>
            <a:endParaRPr dirty="0">
              <a:hlinkClick r:id="rId10"/>
            </a:endParaRP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1"/>
              </a:rPr>
              <a:t>Таблица</a:t>
            </a:r>
            <a:r>
              <a:rPr dirty="0">
                <a:hlinkClick r:id="rId11"/>
              </a:rPr>
              <a:t> П 5.1. </a:t>
            </a:r>
            <a:r>
              <a:rPr dirty="0" err="1">
                <a:hlinkClick r:id="rId11"/>
              </a:rPr>
              <a:t>Требования</a:t>
            </a:r>
            <a:r>
              <a:rPr dirty="0">
                <a:hlinkClick r:id="rId11"/>
              </a:rPr>
              <a:t> к </a:t>
            </a:r>
            <a:r>
              <a:rPr dirty="0" err="1">
                <a:hlinkClick r:id="rId11"/>
              </a:rPr>
              <a:t>подбору</a:t>
            </a:r>
            <a:r>
              <a:rPr dirty="0">
                <a:hlinkClick r:id="rId11"/>
              </a:rPr>
              <a:t> </a:t>
            </a:r>
            <a:r>
              <a:rPr dirty="0" err="1">
                <a:hlinkClick r:id="rId11"/>
              </a:rPr>
              <a:t>комплекта</a:t>
            </a:r>
            <a:r>
              <a:rPr dirty="0">
                <a:hlinkClick r:id="rId11"/>
              </a:rPr>
              <a:t> СИЗ в </a:t>
            </a:r>
            <a:r>
              <a:rPr dirty="0" err="1">
                <a:hlinkClick r:id="rId11"/>
              </a:rPr>
              <a:t>зависимости</a:t>
            </a:r>
            <a:r>
              <a:rPr dirty="0">
                <a:hlinkClick r:id="rId11"/>
              </a:rPr>
              <a:t> </a:t>
            </a:r>
            <a:r>
              <a:rPr dirty="0" err="1">
                <a:hlinkClick r:id="rId11"/>
              </a:rPr>
              <a:t>от</a:t>
            </a:r>
            <a:r>
              <a:rPr dirty="0">
                <a:hlinkClick r:id="rId11"/>
              </a:rPr>
              <a:t> </a:t>
            </a:r>
            <a:r>
              <a:rPr dirty="0" err="1">
                <a:hlinkClick r:id="rId11"/>
              </a:rPr>
              <a:t>условий</a:t>
            </a:r>
            <a:r>
              <a:rPr dirty="0">
                <a:hlinkClick r:id="rId11"/>
              </a:rPr>
              <a:t> </a:t>
            </a:r>
            <a:r>
              <a:rPr dirty="0" err="1">
                <a:hlinkClick r:id="rId11"/>
              </a:rPr>
              <a:t>эксплуатации</a:t>
            </a:r>
            <a:r>
              <a:rPr dirty="0">
                <a:hlinkClick r:id="rId11"/>
              </a:rPr>
              <a:t> и </a:t>
            </a:r>
            <a:r>
              <a:rPr dirty="0" err="1">
                <a:hlinkClick r:id="rId11"/>
              </a:rPr>
              <a:t>степени</a:t>
            </a:r>
            <a:r>
              <a:rPr dirty="0">
                <a:hlinkClick r:id="rId11"/>
              </a:rPr>
              <a:t> </a:t>
            </a:r>
            <a:r>
              <a:rPr dirty="0" err="1">
                <a:hlinkClick r:id="rId11"/>
              </a:rPr>
              <a:t>их</a:t>
            </a:r>
            <a:r>
              <a:rPr dirty="0">
                <a:hlinkClick r:id="rId11"/>
              </a:rPr>
              <a:t> </a:t>
            </a:r>
            <a:r>
              <a:rPr dirty="0" err="1">
                <a:hlinkClick r:id="rId11"/>
              </a:rPr>
              <a:t>теплоизоляции</a:t>
            </a:r>
            <a:endParaRPr dirty="0">
              <a:hlinkClick r:id="rId11"/>
            </a:endParaRP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2"/>
              </a:rPr>
              <a:t>Таблица</a:t>
            </a:r>
            <a:r>
              <a:rPr dirty="0">
                <a:hlinkClick r:id="rId12"/>
              </a:rPr>
              <a:t> П 5.2. </a:t>
            </a:r>
            <a:r>
              <a:rPr dirty="0" err="1">
                <a:hlinkClick r:id="rId12"/>
              </a:rPr>
              <a:t>Требования</a:t>
            </a:r>
            <a:r>
              <a:rPr dirty="0">
                <a:hlinkClick r:id="rId12"/>
              </a:rPr>
              <a:t> к </a:t>
            </a:r>
            <a:r>
              <a:rPr dirty="0" err="1">
                <a:hlinkClick r:id="rId12"/>
              </a:rPr>
              <a:t>подбору</a:t>
            </a:r>
            <a:r>
              <a:rPr dirty="0">
                <a:hlinkClick r:id="rId12"/>
              </a:rPr>
              <a:t> </a:t>
            </a:r>
            <a:r>
              <a:rPr dirty="0" err="1">
                <a:hlinkClick r:id="rId12"/>
              </a:rPr>
              <a:t>головных</a:t>
            </a:r>
            <a:r>
              <a:rPr dirty="0">
                <a:hlinkClick r:id="rId12"/>
              </a:rPr>
              <a:t> </a:t>
            </a:r>
            <a:r>
              <a:rPr dirty="0" err="1">
                <a:hlinkClick r:id="rId12"/>
              </a:rPr>
              <a:t>уборов</a:t>
            </a:r>
            <a:r>
              <a:rPr dirty="0">
                <a:hlinkClick r:id="rId12"/>
              </a:rPr>
              <a:t> в </a:t>
            </a:r>
            <a:r>
              <a:rPr dirty="0" err="1">
                <a:hlinkClick r:id="rId12"/>
              </a:rPr>
              <a:t>зависимости</a:t>
            </a:r>
            <a:r>
              <a:rPr dirty="0">
                <a:hlinkClick r:id="rId12"/>
              </a:rPr>
              <a:t> </a:t>
            </a:r>
            <a:r>
              <a:rPr dirty="0" err="1">
                <a:hlinkClick r:id="rId12"/>
              </a:rPr>
              <a:t>от</a:t>
            </a:r>
            <a:r>
              <a:rPr dirty="0">
                <a:hlinkClick r:id="rId12"/>
              </a:rPr>
              <a:t> </a:t>
            </a:r>
            <a:r>
              <a:rPr dirty="0" err="1">
                <a:hlinkClick r:id="rId12"/>
              </a:rPr>
              <a:t>их</a:t>
            </a:r>
            <a:r>
              <a:rPr dirty="0">
                <a:hlinkClick r:id="rId12"/>
              </a:rPr>
              <a:t> </a:t>
            </a:r>
            <a:r>
              <a:rPr dirty="0" err="1">
                <a:hlinkClick r:id="rId12"/>
              </a:rPr>
              <a:t>теплоизоляции</a:t>
            </a:r>
            <a:r>
              <a:rPr dirty="0">
                <a:hlinkClick r:id="rId12"/>
              </a:rPr>
              <a:t>, </a:t>
            </a:r>
            <a:r>
              <a:rPr dirty="0" err="1">
                <a:hlinkClick r:id="rId12"/>
              </a:rPr>
              <a:t>применительно</a:t>
            </a:r>
            <a:r>
              <a:rPr dirty="0">
                <a:hlinkClick r:id="rId12"/>
              </a:rPr>
              <a:t> к </a:t>
            </a:r>
            <a:r>
              <a:rPr dirty="0" err="1">
                <a:hlinkClick r:id="rId12"/>
              </a:rPr>
              <a:t>различным</a:t>
            </a:r>
            <a:r>
              <a:rPr dirty="0">
                <a:hlinkClick r:id="rId12"/>
              </a:rPr>
              <a:t> </a:t>
            </a:r>
            <a:r>
              <a:rPr dirty="0" err="1">
                <a:hlinkClick r:id="rId12"/>
              </a:rPr>
              <a:t>климатическим</a:t>
            </a:r>
            <a:r>
              <a:rPr dirty="0">
                <a:hlinkClick r:id="rId12"/>
              </a:rPr>
              <a:t> </a:t>
            </a:r>
            <a:r>
              <a:rPr dirty="0" err="1">
                <a:hlinkClick r:id="rId12"/>
              </a:rPr>
              <a:t>поясам</a:t>
            </a:r>
            <a:r>
              <a:rPr dirty="0">
                <a:hlinkClick r:id="rId12"/>
              </a:rPr>
              <a:t> (</a:t>
            </a:r>
            <a:r>
              <a:rPr dirty="0" err="1">
                <a:hlinkClick r:id="rId12"/>
              </a:rPr>
              <a:t>регионам</a:t>
            </a:r>
            <a:r>
              <a:rPr dirty="0">
                <a:hlinkClick r:id="rId12"/>
              </a:rPr>
              <a:t>)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3"/>
              </a:rPr>
              <a:t>Таблица</a:t>
            </a:r>
            <a:r>
              <a:rPr dirty="0">
                <a:hlinkClick r:id="rId13"/>
              </a:rPr>
              <a:t> П 5.3. </a:t>
            </a:r>
            <a:r>
              <a:rPr dirty="0" err="1">
                <a:hlinkClick r:id="rId13"/>
              </a:rPr>
              <a:t>Требования</a:t>
            </a:r>
            <a:r>
              <a:rPr dirty="0">
                <a:hlinkClick r:id="rId13"/>
              </a:rPr>
              <a:t> к </a:t>
            </a:r>
            <a:r>
              <a:rPr dirty="0" err="1">
                <a:hlinkClick r:id="rId13"/>
              </a:rPr>
              <a:t>подбору</a:t>
            </a:r>
            <a:r>
              <a:rPr dirty="0">
                <a:hlinkClick r:id="rId13"/>
              </a:rPr>
              <a:t> </a:t>
            </a:r>
            <a:r>
              <a:rPr dirty="0" err="1">
                <a:hlinkClick r:id="rId13"/>
              </a:rPr>
              <a:t>обуви</a:t>
            </a:r>
            <a:r>
              <a:rPr dirty="0">
                <a:hlinkClick r:id="rId13"/>
              </a:rPr>
              <a:t> в </a:t>
            </a:r>
            <a:r>
              <a:rPr dirty="0" err="1">
                <a:hlinkClick r:id="rId13"/>
              </a:rPr>
              <a:t>зависимости</a:t>
            </a:r>
            <a:r>
              <a:rPr dirty="0">
                <a:hlinkClick r:id="rId13"/>
              </a:rPr>
              <a:t> </a:t>
            </a:r>
            <a:r>
              <a:rPr dirty="0" err="1">
                <a:hlinkClick r:id="rId13"/>
              </a:rPr>
              <a:t>от</a:t>
            </a:r>
            <a:r>
              <a:rPr dirty="0">
                <a:hlinkClick r:id="rId13"/>
              </a:rPr>
              <a:t> </a:t>
            </a:r>
            <a:r>
              <a:rPr dirty="0" err="1">
                <a:hlinkClick r:id="rId13"/>
              </a:rPr>
              <a:t>степени</a:t>
            </a:r>
            <a:r>
              <a:rPr dirty="0">
                <a:hlinkClick r:id="rId13"/>
              </a:rPr>
              <a:t> </a:t>
            </a:r>
            <a:r>
              <a:rPr dirty="0" err="1">
                <a:hlinkClick r:id="rId13"/>
              </a:rPr>
              <a:t>теплоизоляции</a:t>
            </a:r>
            <a:r>
              <a:rPr dirty="0">
                <a:hlinkClick r:id="rId13"/>
              </a:rPr>
              <a:t>, </a:t>
            </a:r>
            <a:r>
              <a:rPr dirty="0" err="1">
                <a:hlinkClick r:id="rId13"/>
              </a:rPr>
              <a:t>применительно</a:t>
            </a:r>
            <a:r>
              <a:rPr dirty="0">
                <a:hlinkClick r:id="rId13"/>
              </a:rPr>
              <a:t> к </a:t>
            </a:r>
            <a:r>
              <a:rPr dirty="0" err="1">
                <a:hlinkClick r:id="rId13"/>
              </a:rPr>
              <a:t>различным</a:t>
            </a:r>
            <a:r>
              <a:rPr dirty="0">
                <a:hlinkClick r:id="rId13"/>
              </a:rPr>
              <a:t> </a:t>
            </a:r>
            <a:r>
              <a:rPr dirty="0" err="1">
                <a:hlinkClick r:id="rId13"/>
              </a:rPr>
              <a:t>климатическим</a:t>
            </a:r>
            <a:r>
              <a:rPr dirty="0">
                <a:hlinkClick r:id="rId13"/>
              </a:rPr>
              <a:t> </a:t>
            </a:r>
            <a:r>
              <a:rPr dirty="0" err="1">
                <a:hlinkClick r:id="rId13"/>
              </a:rPr>
              <a:t>поясам</a:t>
            </a:r>
            <a:r>
              <a:rPr dirty="0">
                <a:hlinkClick r:id="rId13"/>
              </a:rPr>
              <a:t> (</a:t>
            </a:r>
            <a:r>
              <a:rPr dirty="0" err="1">
                <a:hlinkClick r:id="rId13"/>
              </a:rPr>
              <a:t>регионам</a:t>
            </a:r>
            <a:r>
              <a:rPr dirty="0">
                <a:hlinkClick r:id="rId13"/>
              </a:rPr>
              <a:t>)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4"/>
              </a:rPr>
              <a:t>Таблица</a:t>
            </a:r>
            <a:r>
              <a:rPr dirty="0">
                <a:hlinkClick r:id="rId14"/>
              </a:rPr>
              <a:t> П 5.4. </a:t>
            </a:r>
            <a:r>
              <a:rPr dirty="0" err="1">
                <a:hlinkClick r:id="rId14"/>
              </a:rPr>
              <a:t>Требования</a:t>
            </a:r>
            <a:r>
              <a:rPr dirty="0">
                <a:hlinkClick r:id="rId14"/>
              </a:rPr>
              <a:t> к </a:t>
            </a:r>
            <a:r>
              <a:rPr dirty="0" err="1">
                <a:hlinkClick r:id="rId14"/>
              </a:rPr>
              <a:t>подбору</a:t>
            </a:r>
            <a:r>
              <a:rPr dirty="0">
                <a:hlinkClick r:id="rId14"/>
              </a:rPr>
              <a:t> СИЗ </a:t>
            </a:r>
            <a:r>
              <a:rPr dirty="0" err="1">
                <a:hlinkClick r:id="rId14"/>
              </a:rPr>
              <a:t>рук</a:t>
            </a:r>
            <a:r>
              <a:rPr dirty="0">
                <a:hlinkClick r:id="rId14"/>
              </a:rPr>
              <a:t> </a:t>
            </a:r>
            <a:r>
              <a:rPr dirty="0" err="1">
                <a:hlinkClick r:id="rId14"/>
              </a:rPr>
              <a:t>от</a:t>
            </a:r>
            <a:r>
              <a:rPr dirty="0">
                <a:hlinkClick r:id="rId14"/>
              </a:rPr>
              <a:t> </a:t>
            </a:r>
            <a:r>
              <a:rPr dirty="0" err="1">
                <a:hlinkClick r:id="rId14"/>
              </a:rPr>
              <a:t>пониженных</a:t>
            </a:r>
            <a:r>
              <a:rPr dirty="0">
                <a:hlinkClick r:id="rId14"/>
              </a:rPr>
              <a:t> </a:t>
            </a:r>
            <a:r>
              <a:rPr dirty="0" err="1">
                <a:hlinkClick r:id="rId14"/>
              </a:rPr>
              <a:t>температур</a:t>
            </a:r>
            <a:r>
              <a:rPr dirty="0">
                <a:hlinkClick r:id="rId14"/>
              </a:rPr>
              <a:t> в </a:t>
            </a:r>
            <a:r>
              <a:rPr dirty="0" err="1">
                <a:hlinkClick r:id="rId14"/>
              </a:rPr>
              <a:t>зависимости</a:t>
            </a:r>
            <a:r>
              <a:rPr dirty="0">
                <a:hlinkClick r:id="rId14"/>
              </a:rPr>
              <a:t> </a:t>
            </a:r>
            <a:r>
              <a:rPr dirty="0" err="1">
                <a:hlinkClick r:id="rId14"/>
              </a:rPr>
              <a:t>от</a:t>
            </a:r>
            <a:r>
              <a:rPr dirty="0">
                <a:hlinkClick r:id="rId14"/>
              </a:rPr>
              <a:t> </a:t>
            </a:r>
            <a:r>
              <a:rPr dirty="0" err="1">
                <a:hlinkClick r:id="rId14"/>
              </a:rPr>
              <a:t>их</a:t>
            </a:r>
            <a:r>
              <a:rPr dirty="0">
                <a:hlinkClick r:id="rId14"/>
              </a:rPr>
              <a:t> </a:t>
            </a:r>
            <a:r>
              <a:rPr dirty="0" err="1">
                <a:hlinkClick r:id="rId14"/>
              </a:rPr>
              <a:t>теплоизоляции</a:t>
            </a:r>
            <a:r>
              <a:rPr dirty="0">
                <a:hlinkClick r:id="rId14"/>
              </a:rPr>
              <a:t>, </a:t>
            </a:r>
            <a:r>
              <a:rPr dirty="0" err="1">
                <a:hlinkClick r:id="rId14"/>
              </a:rPr>
              <a:t>применительно</a:t>
            </a:r>
            <a:r>
              <a:rPr dirty="0">
                <a:hlinkClick r:id="rId14"/>
              </a:rPr>
              <a:t> к </a:t>
            </a:r>
            <a:r>
              <a:rPr dirty="0" err="1">
                <a:hlinkClick r:id="rId14"/>
              </a:rPr>
              <a:t>различным</a:t>
            </a:r>
            <a:r>
              <a:rPr dirty="0">
                <a:hlinkClick r:id="rId14"/>
              </a:rPr>
              <a:t> </a:t>
            </a:r>
            <a:r>
              <a:rPr dirty="0" err="1">
                <a:hlinkClick r:id="rId14"/>
              </a:rPr>
              <a:t>климатическим</a:t>
            </a:r>
            <a:r>
              <a:rPr dirty="0">
                <a:hlinkClick r:id="rId14"/>
              </a:rPr>
              <a:t> </a:t>
            </a:r>
            <a:r>
              <a:rPr dirty="0" err="1">
                <a:hlinkClick r:id="rId14"/>
              </a:rPr>
              <a:t>поясам</a:t>
            </a:r>
            <a:r>
              <a:rPr dirty="0">
                <a:hlinkClick r:id="rId14"/>
              </a:rPr>
              <a:t> (</a:t>
            </a:r>
            <a:r>
              <a:rPr dirty="0" err="1">
                <a:hlinkClick r:id="rId14"/>
              </a:rPr>
              <a:t>регионам</a:t>
            </a:r>
            <a:r>
              <a:rPr dirty="0">
                <a:hlinkClick r:id="rId14"/>
              </a:rPr>
              <a:t>)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5"/>
              </a:rPr>
              <a:t>Приложение</a:t>
            </a:r>
            <a:r>
              <a:rPr dirty="0">
                <a:hlinkClick r:id="rId15"/>
              </a:rPr>
              <a:t> 6. </a:t>
            </a:r>
            <a:r>
              <a:rPr dirty="0" err="1">
                <a:hlinkClick r:id="rId15"/>
              </a:rPr>
              <a:t>Эквивалентные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уровни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звука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на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рабочих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местах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для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трудовой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деятельности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разных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категорий</a:t>
            </a:r>
            <a:r>
              <a:rPr dirty="0">
                <a:hlinkClick r:id="rId15"/>
              </a:rPr>
              <a:t> </a:t>
            </a:r>
            <a:r>
              <a:rPr dirty="0" err="1">
                <a:hlinkClick r:id="rId15"/>
              </a:rPr>
              <a:t>напряженности</a:t>
            </a:r>
            <a:r>
              <a:rPr dirty="0">
                <a:hlinkClick r:id="rId15"/>
              </a:rPr>
              <a:t> и </a:t>
            </a:r>
            <a:r>
              <a:rPr dirty="0" err="1">
                <a:hlinkClick r:id="rId15"/>
              </a:rPr>
              <a:t>тяжести</a:t>
            </a:r>
            <a:r>
              <a:rPr dirty="0">
                <a:hlinkClick r:id="rId15"/>
              </a:rPr>
              <a:t>, </a:t>
            </a:r>
            <a:r>
              <a:rPr dirty="0" err="1">
                <a:hlinkClick r:id="rId15"/>
              </a:rPr>
              <a:t>дБА</a:t>
            </a:r>
            <a:endParaRPr dirty="0">
              <a:hlinkClick r:id="rId15"/>
            </a:endParaRP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6"/>
              </a:rPr>
              <a:t>Приложение</a:t>
            </a:r>
            <a:r>
              <a:rPr dirty="0">
                <a:hlinkClick r:id="rId16"/>
              </a:rPr>
              <a:t> 7. </a:t>
            </a:r>
            <a:r>
              <a:rPr dirty="0" err="1">
                <a:hlinkClick r:id="rId16"/>
              </a:rPr>
              <a:t>Направление</a:t>
            </a:r>
            <a:r>
              <a:rPr dirty="0">
                <a:hlinkClick r:id="rId16"/>
              </a:rPr>
              <a:t> </a:t>
            </a:r>
            <a:r>
              <a:rPr dirty="0" err="1">
                <a:hlinkClick r:id="rId16"/>
              </a:rPr>
              <a:t>осей</a:t>
            </a:r>
            <a:r>
              <a:rPr dirty="0">
                <a:hlinkClick r:id="rId16"/>
              </a:rPr>
              <a:t> </a:t>
            </a:r>
            <a:r>
              <a:rPr dirty="0" err="1">
                <a:hlinkClick r:id="rId16"/>
              </a:rPr>
              <a:t>при</a:t>
            </a:r>
            <a:r>
              <a:rPr dirty="0">
                <a:hlinkClick r:id="rId16"/>
              </a:rPr>
              <a:t> </a:t>
            </a:r>
            <a:r>
              <a:rPr dirty="0" err="1">
                <a:hlinkClick r:id="rId16"/>
              </a:rPr>
              <a:t>измерениях</a:t>
            </a:r>
            <a:r>
              <a:rPr dirty="0">
                <a:hlinkClick r:id="rId16"/>
              </a:rPr>
              <a:t> </a:t>
            </a:r>
            <a:r>
              <a:rPr dirty="0" err="1">
                <a:hlinkClick r:id="rId16"/>
              </a:rPr>
              <a:t>вибрации</a:t>
            </a:r>
            <a:endParaRPr dirty="0">
              <a:hlinkClick r:id="rId16"/>
            </a:endParaRP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7"/>
              </a:rPr>
              <a:t>Приложение</a:t>
            </a:r>
            <a:r>
              <a:rPr dirty="0">
                <a:hlinkClick r:id="rId17"/>
              </a:rPr>
              <a:t> 8. </a:t>
            </a:r>
            <a:r>
              <a:rPr dirty="0" err="1">
                <a:hlinkClick r:id="rId17"/>
              </a:rPr>
              <a:t>Правила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определения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предельно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допустимых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уровней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при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одновременном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воздействии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на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глаза</a:t>
            </a:r>
            <a:r>
              <a:rPr dirty="0">
                <a:hlinkClick r:id="rId17"/>
              </a:rPr>
              <a:t> и </a:t>
            </a:r>
            <a:r>
              <a:rPr dirty="0" err="1">
                <a:hlinkClick r:id="rId17"/>
              </a:rPr>
              <a:t>кожу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лазерного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излучения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различных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длин</a:t>
            </a:r>
            <a:r>
              <a:rPr dirty="0">
                <a:hlinkClick r:id="rId17"/>
              </a:rPr>
              <a:t> </a:t>
            </a:r>
            <a:r>
              <a:rPr dirty="0" err="1">
                <a:hlinkClick r:id="rId17"/>
              </a:rPr>
              <a:t>волн</a:t>
            </a:r>
            <a:endParaRPr dirty="0">
              <a:hlinkClick r:id="rId17"/>
            </a:endParaRP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8"/>
              </a:rPr>
              <a:t>Приложение</a:t>
            </a:r>
            <a:r>
              <a:rPr dirty="0">
                <a:hlinkClick r:id="rId18"/>
              </a:rPr>
              <a:t> 9. </a:t>
            </a:r>
            <a:r>
              <a:rPr dirty="0" err="1">
                <a:hlinkClick r:id="rId18"/>
              </a:rPr>
              <a:t>Требования</a:t>
            </a:r>
            <a:r>
              <a:rPr dirty="0">
                <a:hlinkClick r:id="rId18"/>
              </a:rPr>
              <a:t> к </a:t>
            </a:r>
            <a:r>
              <a:rPr dirty="0" err="1">
                <a:hlinkClick r:id="rId18"/>
              </a:rPr>
              <a:t>освещению</a:t>
            </a:r>
            <a:r>
              <a:rPr dirty="0">
                <a:hlinkClick r:id="rId18"/>
              </a:rPr>
              <a:t> </a:t>
            </a:r>
            <a:r>
              <a:rPr dirty="0" err="1">
                <a:hlinkClick r:id="rId18"/>
              </a:rPr>
              <a:t>рабочих</a:t>
            </a:r>
            <a:r>
              <a:rPr dirty="0">
                <a:hlinkClick r:id="rId18"/>
              </a:rPr>
              <a:t> </a:t>
            </a:r>
            <a:r>
              <a:rPr dirty="0" err="1">
                <a:hlinkClick r:id="rId18"/>
              </a:rPr>
              <a:t>мест</a:t>
            </a:r>
            <a:endParaRPr dirty="0">
              <a:hlinkClick r:id="rId18"/>
            </a:endParaRP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19"/>
              </a:rPr>
              <a:t>Таблица</a:t>
            </a:r>
            <a:r>
              <a:rPr dirty="0">
                <a:hlinkClick r:id="rId19"/>
              </a:rPr>
              <a:t> П 9.1. </a:t>
            </a:r>
            <a:r>
              <a:rPr dirty="0" err="1">
                <a:hlinkClick r:id="rId19"/>
              </a:rPr>
              <a:t>Требования</a:t>
            </a:r>
            <a:r>
              <a:rPr dirty="0">
                <a:hlinkClick r:id="rId19"/>
              </a:rPr>
              <a:t> к </a:t>
            </a:r>
            <a:r>
              <a:rPr dirty="0" err="1">
                <a:hlinkClick r:id="rId19"/>
              </a:rPr>
              <a:t>освещению</a:t>
            </a:r>
            <a:r>
              <a:rPr dirty="0">
                <a:hlinkClick r:id="rId19"/>
              </a:rPr>
              <a:t> </a:t>
            </a:r>
            <a:r>
              <a:rPr dirty="0" err="1">
                <a:hlinkClick r:id="rId19"/>
              </a:rPr>
              <a:t>рабочих</a:t>
            </a:r>
            <a:r>
              <a:rPr dirty="0">
                <a:hlinkClick r:id="rId19"/>
              </a:rPr>
              <a:t> </a:t>
            </a:r>
            <a:r>
              <a:rPr dirty="0" err="1">
                <a:hlinkClick r:id="rId19"/>
              </a:rPr>
              <a:t>мест</a:t>
            </a:r>
            <a:r>
              <a:rPr dirty="0">
                <a:hlinkClick r:id="rId19"/>
              </a:rPr>
              <a:t> </a:t>
            </a:r>
            <a:r>
              <a:rPr dirty="0" err="1">
                <a:hlinkClick r:id="rId19"/>
              </a:rPr>
              <a:t>на</a:t>
            </a:r>
            <a:r>
              <a:rPr dirty="0">
                <a:hlinkClick r:id="rId19"/>
              </a:rPr>
              <a:t> </a:t>
            </a:r>
            <a:r>
              <a:rPr dirty="0" err="1">
                <a:hlinkClick r:id="rId19"/>
              </a:rPr>
              <a:t>промышленных</a:t>
            </a:r>
            <a:r>
              <a:rPr dirty="0">
                <a:hlinkClick r:id="rId19"/>
              </a:rPr>
              <a:t> </a:t>
            </a:r>
            <a:r>
              <a:rPr dirty="0" err="1">
                <a:hlinkClick r:id="rId19"/>
              </a:rPr>
              <a:t>предприятиях</a:t>
            </a:r>
            <a:endParaRPr dirty="0">
              <a:hlinkClick r:id="rId19"/>
            </a:endParaRP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20"/>
              </a:rPr>
              <a:t>Таблица</a:t>
            </a:r>
            <a:r>
              <a:rPr dirty="0">
                <a:hlinkClick r:id="rId20"/>
              </a:rPr>
              <a:t> П 9.2. </a:t>
            </a:r>
            <a:r>
              <a:rPr dirty="0" err="1">
                <a:hlinkClick r:id="rId20"/>
              </a:rPr>
              <a:t>Требования</a:t>
            </a:r>
            <a:r>
              <a:rPr dirty="0">
                <a:hlinkClick r:id="rId20"/>
              </a:rPr>
              <a:t> к </a:t>
            </a:r>
            <a:r>
              <a:rPr dirty="0" err="1">
                <a:hlinkClick r:id="rId20"/>
              </a:rPr>
              <a:t>освещению</a:t>
            </a:r>
            <a:r>
              <a:rPr dirty="0">
                <a:hlinkClick r:id="rId20"/>
              </a:rPr>
              <a:t> </a:t>
            </a:r>
            <a:r>
              <a:rPr dirty="0" err="1">
                <a:hlinkClick r:id="rId20"/>
              </a:rPr>
              <a:t>рабочих</a:t>
            </a:r>
            <a:r>
              <a:rPr dirty="0">
                <a:hlinkClick r:id="rId20"/>
              </a:rPr>
              <a:t> </a:t>
            </a:r>
            <a:r>
              <a:rPr dirty="0" err="1">
                <a:hlinkClick r:id="rId20"/>
              </a:rPr>
              <a:t>мест</a:t>
            </a:r>
            <a:r>
              <a:rPr dirty="0">
                <a:hlinkClick r:id="rId20"/>
              </a:rPr>
              <a:t> в </a:t>
            </a:r>
            <a:r>
              <a:rPr dirty="0" err="1">
                <a:hlinkClick r:id="rId20"/>
              </a:rPr>
              <a:t>помещениях</a:t>
            </a:r>
            <a:r>
              <a:rPr dirty="0">
                <a:hlinkClick r:id="rId20"/>
              </a:rPr>
              <a:t> </a:t>
            </a:r>
            <a:r>
              <a:rPr dirty="0" err="1">
                <a:hlinkClick r:id="rId20"/>
              </a:rPr>
              <a:t>общественных</a:t>
            </a:r>
            <a:r>
              <a:rPr dirty="0">
                <a:hlinkClick r:id="rId20"/>
              </a:rPr>
              <a:t> </a:t>
            </a:r>
            <a:r>
              <a:rPr dirty="0" err="1">
                <a:hlinkClick r:id="rId20"/>
              </a:rPr>
              <a:t>зданий</a:t>
            </a:r>
            <a:r>
              <a:rPr dirty="0">
                <a:hlinkClick r:id="rId20"/>
              </a:rPr>
              <a:t>, а </a:t>
            </a:r>
            <a:r>
              <a:rPr dirty="0" err="1">
                <a:hlinkClick r:id="rId20"/>
              </a:rPr>
              <a:t>также</a:t>
            </a:r>
            <a:r>
              <a:rPr dirty="0">
                <a:hlinkClick r:id="rId20"/>
              </a:rPr>
              <a:t> </a:t>
            </a:r>
            <a:r>
              <a:rPr dirty="0" err="1">
                <a:hlinkClick r:id="rId20"/>
              </a:rPr>
              <a:t>сопутствующих</a:t>
            </a:r>
            <a:r>
              <a:rPr dirty="0">
                <a:hlinkClick r:id="rId20"/>
              </a:rPr>
              <a:t> </a:t>
            </a:r>
            <a:r>
              <a:rPr dirty="0" err="1">
                <a:hlinkClick r:id="rId20"/>
              </a:rPr>
              <a:t>им</a:t>
            </a:r>
            <a:r>
              <a:rPr dirty="0">
                <a:hlinkClick r:id="rId20"/>
              </a:rPr>
              <a:t> </a:t>
            </a:r>
            <a:r>
              <a:rPr dirty="0" err="1">
                <a:hlinkClick r:id="rId20"/>
              </a:rPr>
              <a:t>производственных</a:t>
            </a:r>
            <a:r>
              <a:rPr dirty="0">
                <a:hlinkClick r:id="rId20"/>
              </a:rPr>
              <a:t> </a:t>
            </a:r>
            <a:r>
              <a:rPr dirty="0" err="1">
                <a:hlinkClick r:id="rId20"/>
              </a:rPr>
              <a:t>помещениях</a:t>
            </a:r>
            <a:endParaRPr dirty="0">
              <a:hlinkClick r:id="rId20"/>
            </a:endParaRP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21"/>
              </a:rPr>
              <a:t>Приложение</a:t>
            </a:r>
            <a:r>
              <a:rPr dirty="0">
                <a:hlinkClick r:id="rId21"/>
              </a:rPr>
              <a:t> 10. </a:t>
            </a:r>
            <a:r>
              <a:rPr dirty="0" err="1">
                <a:hlinkClick r:id="rId21"/>
              </a:rPr>
              <a:t>Группы</a:t>
            </a:r>
            <a:r>
              <a:rPr dirty="0">
                <a:hlinkClick r:id="rId21"/>
              </a:rPr>
              <a:t> </a:t>
            </a:r>
            <a:r>
              <a:rPr dirty="0" err="1">
                <a:hlinkClick r:id="rId21"/>
              </a:rPr>
              <a:t>административных</a:t>
            </a:r>
            <a:r>
              <a:rPr dirty="0">
                <a:hlinkClick r:id="rId21"/>
              </a:rPr>
              <a:t> </a:t>
            </a:r>
            <a:r>
              <a:rPr dirty="0" err="1">
                <a:hlinkClick r:id="rId21"/>
              </a:rPr>
              <a:t>районов</a:t>
            </a:r>
            <a:r>
              <a:rPr dirty="0">
                <a:hlinkClick r:id="rId21"/>
              </a:rPr>
              <a:t> </a:t>
            </a:r>
            <a:r>
              <a:rPr dirty="0" err="1">
                <a:hlinkClick r:id="rId21"/>
              </a:rPr>
              <a:t>по</a:t>
            </a:r>
            <a:r>
              <a:rPr dirty="0">
                <a:hlinkClick r:id="rId21"/>
              </a:rPr>
              <a:t> </a:t>
            </a:r>
            <a:r>
              <a:rPr dirty="0" err="1">
                <a:hlinkClick r:id="rId21"/>
              </a:rPr>
              <a:t>ресурсам</a:t>
            </a:r>
            <a:r>
              <a:rPr dirty="0">
                <a:hlinkClick r:id="rId21"/>
              </a:rPr>
              <a:t> </a:t>
            </a:r>
            <a:r>
              <a:rPr dirty="0" err="1">
                <a:hlinkClick r:id="rId21"/>
              </a:rPr>
              <a:t>светового</a:t>
            </a:r>
            <a:r>
              <a:rPr dirty="0">
                <a:hlinkClick r:id="rId21"/>
              </a:rPr>
              <a:t> </a:t>
            </a:r>
            <a:r>
              <a:rPr dirty="0" err="1">
                <a:hlinkClick r:id="rId21"/>
              </a:rPr>
              <a:t>климата</a:t>
            </a:r>
            <a:endParaRPr dirty="0">
              <a:hlinkClick r:id="rId21"/>
            </a:endParaRP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 dirty="0" err="1">
                <a:hlinkClick r:id="rId22"/>
              </a:rPr>
              <a:t>Приложение</a:t>
            </a:r>
            <a:r>
              <a:rPr dirty="0">
                <a:hlinkClick r:id="rId22"/>
              </a:rPr>
              <a:t> 11. </a:t>
            </a:r>
            <a:r>
              <a:rPr dirty="0" err="1">
                <a:hlinkClick r:id="rId22"/>
              </a:rPr>
              <a:t>Нормирование</a:t>
            </a:r>
            <a:r>
              <a:rPr dirty="0">
                <a:hlinkClick r:id="rId22"/>
              </a:rPr>
              <a:t> и </a:t>
            </a:r>
            <a:r>
              <a:rPr dirty="0" err="1">
                <a:hlinkClick r:id="rId22"/>
              </a:rPr>
              <a:t>организация</a:t>
            </a:r>
            <a:r>
              <a:rPr dirty="0">
                <a:hlinkClick r:id="rId22"/>
              </a:rPr>
              <a:t> </a:t>
            </a:r>
            <a:r>
              <a:rPr dirty="0" err="1">
                <a:hlinkClick r:id="rId22"/>
              </a:rPr>
              <a:t>контроля</a:t>
            </a:r>
            <a:r>
              <a:rPr dirty="0">
                <a:hlinkClick r:id="rId22"/>
              </a:rPr>
              <a:t> </a:t>
            </a:r>
            <a:r>
              <a:rPr dirty="0" err="1">
                <a:hlinkClick r:id="rId22"/>
              </a:rPr>
              <a:t>уровня</a:t>
            </a:r>
            <a:r>
              <a:rPr dirty="0">
                <a:hlinkClick r:id="rId22"/>
              </a:rPr>
              <a:t> </a:t>
            </a:r>
            <a:r>
              <a:rPr dirty="0" err="1">
                <a:hlinkClick r:id="rId22"/>
              </a:rPr>
              <a:t>ослабления</a:t>
            </a:r>
            <a:r>
              <a:rPr dirty="0">
                <a:hlinkClick r:id="rId22"/>
              </a:rPr>
              <a:t> </a:t>
            </a:r>
            <a:r>
              <a:rPr dirty="0" err="1">
                <a:hlinkClick r:id="rId22"/>
              </a:rPr>
              <a:t>геомагнитного</a:t>
            </a:r>
            <a:r>
              <a:rPr dirty="0">
                <a:hlinkClick r:id="rId22"/>
              </a:rPr>
              <a:t> </a:t>
            </a:r>
            <a:r>
              <a:rPr dirty="0" err="1">
                <a:hlinkClick r:id="rId22"/>
              </a:rPr>
              <a:t>поля</a:t>
            </a:r>
            <a:endParaRPr dirty="0">
              <a:hlinkClick r:id="rId22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Вид</Template>
  <TotalTime>9</TotalTime>
  <Words>685</Words>
  <Application>Microsoft Office PowerPoint</Application>
  <PresentationFormat>Произвольный</PresentationFormat>
  <Paragraphs>56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Bahnschrift SemiBold SemiConden</vt:lpstr>
      <vt:lpstr>Century Schoolbook</vt:lpstr>
      <vt:lpstr>Helvetica Neue</vt:lpstr>
      <vt:lpstr>Times</vt:lpstr>
      <vt:lpstr>Wingdings 2</vt:lpstr>
      <vt:lpstr>View</vt:lpstr>
      <vt:lpstr>Изучить Постановление Главного государственного санитарного врача РФ от 21.06.2016 N 81 "Об утверждении СанПиН 2.2.4.3359-16 "Санитарно-эпидемиологические требования к физическим факторам на рабочих местах"</vt:lpstr>
      <vt:lpstr>ФЕДЕРАЛЬНАЯ СЛУЖБА ПО НАДЗОРУ В СФЕРЕ ЗАЩИТЫ ПРАВ ПОТРЕБИТЕЛЕЙ И БЛАГОПОЛУЧИЯ ЧЕЛОВЕКА  ГЛАВНЫЙ ГОСУДАРСТВЕННЫЙ САНИТАРНЫЙ ВРАЧ РОССИЙСКОЙ ФЕДЕРАЦИИ  ПОСТАНОВЛЕНИЕ от 21 июня 2016 г. N 81  ОБ УТВЕРЖДЕНИИ САНПИН 2.2.4.3359-16 "САНИТАРНО-ЭПИДЕМИОЛОГИЧЕСКИЕ ТРЕБОВАНИЯ К ФИЗИЧЕСКИМ ФАКТОРАМ НА РАБОЧИХ МЕСТАХ" </vt:lpstr>
      <vt:lpstr>Основные положения:</vt:lpstr>
      <vt:lpstr>Презентация PowerPoint</vt:lpstr>
      <vt:lpstr>Презентация PowerPoint</vt:lpstr>
      <vt:lpstr>Санитарно-эпидемиологические правила и нормативы СанПиН 2.2.4.3359-16 </vt:lpstr>
      <vt:lpstr>Презентация PowerPoint</vt:lpstr>
      <vt:lpstr>Презентация PowerPoint</vt:lpstr>
      <vt:lpstr>План приложений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Изучить Постановление Главного государственного санитарного врача РФ от 21.06.2016 N 81 "Об утверждении СанПиН 2.2.4.3359-16 "Санитарно-эпидемиологические требования к физическим факторам на рабочих местах" (вместе с "СанПиН 2.2.4.3359-16. Санитарно-эпидемиологические правила и нормативы...") (Зарегистрировано в Минюсте России 08.08.2016 N 43153)</dc:title>
  <cp:lastModifiedBy>dartchief@yandex.ru</cp:lastModifiedBy>
  <cp:revision>2</cp:revision>
  <dcterms:modified xsi:type="dcterms:W3CDTF">2019-02-21T05:43:29Z</dcterms:modified>
</cp:coreProperties>
</file>